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66" r:id="rId3"/>
    <p:sldId id="272" r:id="rId4"/>
    <p:sldId id="273" r:id="rId5"/>
    <p:sldId id="271" r:id="rId6"/>
    <p:sldId id="274" r:id="rId7"/>
    <p:sldId id="282" r:id="rId8"/>
    <p:sldId id="277" r:id="rId9"/>
    <p:sldId id="278" r:id="rId10"/>
    <p:sldId id="279" r:id="rId11"/>
    <p:sldId id="280" r:id="rId12"/>
    <p:sldId id="281" r:id="rId13"/>
    <p:sldId id="283" r:id="rId14"/>
  </p:sldIdLst>
  <p:sldSz cx="12192000" cy="6858000"/>
  <p:notesSz cx="6797675" cy="9928225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risnik" initials="K" lastIdx="1" clrIdx="0">
    <p:extLst>
      <p:ext uri="{19B8F6BF-5375-455C-9EA6-DF929625EA0E}">
        <p15:presenceInfo xmlns:p15="http://schemas.microsoft.com/office/powerpoint/2012/main" userId="Korisnik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9" d="100"/>
          <a:sy n="99" d="100"/>
        </p:scale>
        <p:origin x="271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C856012A-6555-4DAE-8530-564E70E69E7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62C676DA-B9FD-4435-884D-FEC95ACF411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1EE1E4-3DBF-4D39-8C26-ACDDF358106F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EE0A4B1-0E66-4892-AD35-B5B24F6A348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0A43A8B-0505-4BE6-A210-19BFFE94FAC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80BCFE-18BE-4456-A9ED-A33FF7CDC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5824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 slaj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85209214-CADD-4310-A225-243829886B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r-Latn-RS"/>
              <a:t>Kliknite i uredite naslov mastera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xmlns="" id="{1DB1B69F-B70D-490A-A3AA-538BB79D94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r-Latn-RS"/>
              <a:t>Kliknite da biste uredili stil podnaslova mastera</a:t>
            </a:r>
          </a:p>
        </p:txBody>
      </p:sp>
      <p:sp>
        <p:nvSpPr>
          <p:cNvPr id="4" name="Čuvar mesta za datum 3">
            <a:extLst>
              <a:ext uri="{FF2B5EF4-FFF2-40B4-BE49-F238E27FC236}">
                <a16:creationId xmlns:a16="http://schemas.microsoft.com/office/drawing/2014/main" xmlns="" id="{3A345DEE-9FA3-4874-8425-D8FCB0825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74341-B9AA-428F-B703-D60B0DFDEA2D}" type="datetimeFigureOut">
              <a:rPr lang="sr-Latn-RS" smtClean="0"/>
              <a:t>04.02.2020.</a:t>
            </a:fld>
            <a:endParaRPr lang="sr-Latn-RS"/>
          </a:p>
        </p:txBody>
      </p:sp>
      <p:sp>
        <p:nvSpPr>
          <p:cNvPr id="5" name="Čuvar mesta za podnožje 4">
            <a:extLst>
              <a:ext uri="{FF2B5EF4-FFF2-40B4-BE49-F238E27FC236}">
                <a16:creationId xmlns:a16="http://schemas.microsoft.com/office/drawing/2014/main" xmlns="" id="{0A56D8E0-F2B4-4523-943F-CF8A781CF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Čuvar mesta za broj slajda 5">
            <a:extLst>
              <a:ext uri="{FF2B5EF4-FFF2-40B4-BE49-F238E27FC236}">
                <a16:creationId xmlns:a16="http://schemas.microsoft.com/office/drawing/2014/main" xmlns="" id="{5993B641-D68C-4395-AECB-EBD68B9F2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021B9-1000-49DC-BB61-7CB231E0242F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194565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7B32587F-F800-4EAE-BDAE-F51B445AC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vertikalni tekst 2">
            <a:extLst>
              <a:ext uri="{FF2B5EF4-FFF2-40B4-BE49-F238E27FC236}">
                <a16:creationId xmlns:a16="http://schemas.microsoft.com/office/drawing/2014/main" xmlns="" id="{DE804E09-4D56-4995-8AD8-303AF3F83A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Latn-RS"/>
              <a:t>Uredite stil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4" name="Čuvar mesta za datum 3">
            <a:extLst>
              <a:ext uri="{FF2B5EF4-FFF2-40B4-BE49-F238E27FC236}">
                <a16:creationId xmlns:a16="http://schemas.microsoft.com/office/drawing/2014/main" xmlns="" id="{27BBD1EE-8FEF-4EBB-8C99-D0693ED26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74341-B9AA-428F-B703-D60B0DFDEA2D}" type="datetimeFigureOut">
              <a:rPr lang="sr-Latn-RS" smtClean="0"/>
              <a:t>04.02.2020.</a:t>
            </a:fld>
            <a:endParaRPr lang="sr-Latn-RS"/>
          </a:p>
        </p:txBody>
      </p:sp>
      <p:sp>
        <p:nvSpPr>
          <p:cNvPr id="5" name="Čuvar mesta za podnožje 4">
            <a:extLst>
              <a:ext uri="{FF2B5EF4-FFF2-40B4-BE49-F238E27FC236}">
                <a16:creationId xmlns:a16="http://schemas.microsoft.com/office/drawing/2014/main" xmlns="" id="{DF3F9F48-30FD-436C-B547-13BC5D75E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Čuvar mesta za broj slajda 5">
            <a:extLst>
              <a:ext uri="{FF2B5EF4-FFF2-40B4-BE49-F238E27FC236}">
                <a16:creationId xmlns:a16="http://schemas.microsoft.com/office/drawing/2014/main" xmlns="" id="{2BC9FDEF-A514-4553-B241-AC0A9C386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021B9-1000-49DC-BB61-7CB231E0242F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133159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ni naslov 1">
            <a:extLst>
              <a:ext uri="{FF2B5EF4-FFF2-40B4-BE49-F238E27FC236}">
                <a16:creationId xmlns:a16="http://schemas.microsoft.com/office/drawing/2014/main" xmlns="" id="{04575484-A52A-4089-85D0-7ADB2FB42C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vertikalni tekst 2">
            <a:extLst>
              <a:ext uri="{FF2B5EF4-FFF2-40B4-BE49-F238E27FC236}">
                <a16:creationId xmlns:a16="http://schemas.microsoft.com/office/drawing/2014/main" xmlns="" id="{D3F1C1A8-66F2-411C-A72F-F2EC435963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r-Latn-RS"/>
              <a:t>Uredite stil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4" name="Čuvar mesta za datum 3">
            <a:extLst>
              <a:ext uri="{FF2B5EF4-FFF2-40B4-BE49-F238E27FC236}">
                <a16:creationId xmlns:a16="http://schemas.microsoft.com/office/drawing/2014/main" xmlns="" id="{68E30430-882C-4A84-B5C9-689291846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74341-B9AA-428F-B703-D60B0DFDEA2D}" type="datetimeFigureOut">
              <a:rPr lang="sr-Latn-RS" smtClean="0"/>
              <a:t>04.02.2020.</a:t>
            </a:fld>
            <a:endParaRPr lang="sr-Latn-RS"/>
          </a:p>
        </p:txBody>
      </p:sp>
      <p:sp>
        <p:nvSpPr>
          <p:cNvPr id="5" name="Čuvar mesta za podnožje 4">
            <a:extLst>
              <a:ext uri="{FF2B5EF4-FFF2-40B4-BE49-F238E27FC236}">
                <a16:creationId xmlns:a16="http://schemas.microsoft.com/office/drawing/2014/main" xmlns="" id="{3911A46F-C9CE-4D6E-A2B2-4D4BFDA16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Čuvar mesta za broj slajda 5">
            <a:extLst>
              <a:ext uri="{FF2B5EF4-FFF2-40B4-BE49-F238E27FC236}">
                <a16:creationId xmlns:a16="http://schemas.microsoft.com/office/drawing/2014/main" xmlns="" id="{1C45192F-14DC-40DA-8003-C0A71FF1C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021B9-1000-49DC-BB61-7CB231E0242F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559726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DF50B8E7-07E6-409F-B88A-41469ED95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xmlns="" id="{B236C6B7-3AED-4965-AAE8-92D9999496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Latn-RS"/>
              <a:t>Uredite stil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4" name="Čuvar mesta za datum 3">
            <a:extLst>
              <a:ext uri="{FF2B5EF4-FFF2-40B4-BE49-F238E27FC236}">
                <a16:creationId xmlns:a16="http://schemas.microsoft.com/office/drawing/2014/main" xmlns="" id="{A8FA4151-3202-4902-ACBA-D5430584C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74341-B9AA-428F-B703-D60B0DFDEA2D}" type="datetimeFigureOut">
              <a:rPr lang="sr-Latn-RS" smtClean="0"/>
              <a:t>04.02.2020.</a:t>
            </a:fld>
            <a:endParaRPr lang="sr-Latn-RS"/>
          </a:p>
        </p:txBody>
      </p:sp>
      <p:sp>
        <p:nvSpPr>
          <p:cNvPr id="5" name="Čuvar mesta za podnožje 4">
            <a:extLst>
              <a:ext uri="{FF2B5EF4-FFF2-40B4-BE49-F238E27FC236}">
                <a16:creationId xmlns:a16="http://schemas.microsoft.com/office/drawing/2014/main" xmlns="" id="{2118CDE4-09A2-4B8A-A72E-DBAE9BEF1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Čuvar mesta za broj slajda 5">
            <a:extLst>
              <a:ext uri="{FF2B5EF4-FFF2-40B4-BE49-F238E27FC236}">
                <a16:creationId xmlns:a16="http://schemas.microsoft.com/office/drawing/2014/main" xmlns="" id="{BD5568CE-135F-4915-9486-CA0A91747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021B9-1000-49DC-BB61-7CB231E0242F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293568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F6D38B81-EC10-45BA-B210-B16E9F96F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tekst 2">
            <a:extLst>
              <a:ext uri="{FF2B5EF4-FFF2-40B4-BE49-F238E27FC236}">
                <a16:creationId xmlns:a16="http://schemas.microsoft.com/office/drawing/2014/main" xmlns="" id="{E4E25E7C-B157-4B89-8ADE-1466CFD75A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/>
              <a:t>Uredite stil teksta mastera</a:t>
            </a:r>
          </a:p>
        </p:txBody>
      </p:sp>
      <p:sp>
        <p:nvSpPr>
          <p:cNvPr id="4" name="Čuvar mesta za datum 3">
            <a:extLst>
              <a:ext uri="{FF2B5EF4-FFF2-40B4-BE49-F238E27FC236}">
                <a16:creationId xmlns:a16="http://schemas.microsoft.com/office/drawing/2014/main" xmlns="" id="{61FE79CE-BC9D-41D4-98D1-70D7DD68C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74341-B9AA-428F-B703-D60B0DFDEA2D}" type="datetimeFigureOut">
              <a:rPr lang="sr-Latn-RS" smtClean="0"/>
              <a:t>04.02.2020.</a:t>
            </a:fld>
            <a:endParaRPr lang="sr-Latn-RS"/>
          </a:p>
        </p:txBody>
      </p:sp>
      <p:sp>
        <p:nvSpPr>
          <p:cNvPr id="5" name="Čuvar mesta za podnožje 4">
            <a:extLst>
              <a:ext uri="{FF2B5EF4-FFF2-40B4-BE49-F238E27FC236}">
                <a16:creationId xmlns:a16="http://schemas.microsoft.com/office/drawing/2014/main" xmlns="" id="{1F7770B6-B102-44F8-99BA-80EF16AE4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Čuvar mesta za broj slajda 5">
            <a:extLst>
              <a:ext uri="{FF2B5EF4-FFF2-40B4-BE49-F238E27FC236}">
                <a16:creationId xmlns:a16="http://schemas.microsoft.com/office/drawing/2014/main" xmlns="" id="{22EFB9AD-FE3C-481D-934B-10FE34AED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021B9-1000-49DC-BB61-7CB231E0242F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201769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C552693E-7ED5-4BF1-B528-F0FAFBFDD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xmlns="" id="{2B07742C-9B80-4F05-B8BF-0C00D22689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r-Latn-RS"/>
              <a:t>Uredite stil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4" name="Čuvar mesta za sadržaj 3">
            <a:extLst>
              <a:ext uri="{FF2B5EF4-FFF2-40B4-BE49-F238E27FC236}">
                <a16:creationId xmlns:a16="http://schemas.microsoft.com/office/drawing/2014/main" xmlns="" id="{A7543F43-2C80-401D-92C5-BBFEA8602F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r-Latn-RS"/>
              <a:t>Uredite stil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5" name="Čuvar mesta za datum 4">
            <a:extLst>
              <a:ext uri="{FF2B5EF4-FFF2-40B4-BE49-F238E27FC236}">
                <a16:creationId xmlns:a16="http://schemas.microsoft.com/office/drawing/2014/main" xmlns="" id="{A6F8CAA7-D740-4AA5-91F5-EE209870F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74341-B9AA-428F-B703-D60B0DFDEA2D}" type="datetimeFigureOut">
              <a:rPr lang="sr-Latn-RS" smtClean="0"/>
              <a:t>04.02.2020.</a:t>
            </a:fld>
            <a:endParaRPr lang="sr-Latn-RS"/>
          </a:p>
        </p:txBody>
      </p:sp>
      <p:sp>
        <p:nvSpPr>
          <p:cNvPr id="6" name="Čuvar mesta za podnožje 5">
            <a:extLst>
              <a:ext uri="{FF2B5EF4-FFF2-40B4-BE49-F238E27FC236}">
                <a16:creationId xmlns:a16="http://schemas.microsoft.com/office/drawing/2014/main" xmlns="" id="{0F230763-C92A-4EA6-AF54-0AE8ADED9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Čuvar mesta za broj slajda 6">
            <a:extLst>
              <a:ext uri="{FF2B5EF4-FFF2-40B4-BE49-F238E27FC236}">
                <a16:creationId xmlns:a16="http://schemas.microsoft.com/office/drawing/2014/main" xmlns="" id="{7A01AA9E-062E-4648-BAAC-74D1FA094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021B9-1000-49DC-BB61-7CB231E0242F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678298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D3B27D6B-97AE-4914-962E-9DF668EED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tekst 2">
            <a:extLst>
              <a:ext uri="{FF2B5EF4-FFF2-40B4-BE49-F238E27FC236}">
                <a16:creationId xmlns:a16="http://schemas.microsoft.com/office/drawing/2014/main" xmlns="" id="{1FE8E5B3-35EF-47A5-8F02-7CDE3106B8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Uredite stil teksta mastera</a:t>
            </a:r>
          </a:p>
        </p:txBody>
      </p:sp>
      <p:sp>
        <p:nvSpPr>
          <p:cNvPr id="4" name="Čuvar mesta za sadržaj 3">
            <a:extLst>
              <a:ext uri="{FF2B5EF4-FFF2-40B4-BE49-F238E27FC236}">
                <a16:creationId xmlns:a16="http://schemas.microsoft.com/office/drawing/2014/main" xmlns="" id="{613CC02B-AC99-4FB2-9868-A8C9EE8EF4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r-Latn-RS"/>
              <a:t>Uredite stil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5" name="Čuvar mesta za tekst 4">
            <a:extLst>
              <a:ext uri="{FF2B5EF4-FFF2-40B4-BE49-F238E27FC236}">
                <a16:creationId xmlns:a16="http://schemas.microsoft.com/office/drawing/2014/main" xmlns="" id="{114FC69E-179C-43F7-8772-E6F681B1C5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Uredite stil teksta mastera</a:t>
            </a:r>
          </a:p>
        </p:txBody>
      </p:sp>
      <p:sp>
        <p:nvSpPr>
          <p:cNvPr id="6" name="Čuvar mesta za sadržaj 5">
            <a:extLst>
              <a:ext uri="{FF2B5EF4-FFF2-40B4-BE49-F238E27FC236}">
                <a16:creationId xmlns:a16="http://schemas.microsoft.com/office/drawing/2014/main" xmlns="" id="{179922DF-C1AC-4F82-AA22-04F86A1F46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r-Latn-RS"/>
              <a:t>Uredite stil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7" name="Čuvar mesta za datum 6">
            <a:extLst>
              <a:ext uri="{FF2B5EF4-FFF2-40B4-BE49-F238E27FC236}">
                <a16:creationId xmlns:a16="http://schemas.microsoft.com/office/drawing/2014/main" xmlns="" id="{EF440A57-8E00-43F3-B004-D8F1D5A47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74341-B9AA-428F-B703-D60B0DFDEA2D}" type="datetimeFigureOut">
              <a:rPr lang="sr-Latn-RS" smtClean="0"/>
              <a:t>04.02.2020.</a:t>
            </a:fld>
            <a:endParaRPr lang="sr-Latn-RS"/>
          </a:p>
        </p:txBody>
      </p:sp>
      <p:sp>
        <p:nvSpPr>
          <p:cNvPr id="8" name="Čuvar mesta za podnožje 7">
            <a:extLst>
              <a:ext uri="{FF2B5EF4-FFF2-40B4-BE49-F238E27FC236}">
                <a16:creationId xmlns:a16="http://schemas.microsoft.com/office/drawing/2014/main" xmlns="" id="{C2B98267-FBB2-4B03-BCA0-C610888E8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Čuvar mesta za broj slajda 8">
            <a:extLst>
              <a:ext uri="{FF2B5EF4-FFF2-40B4-BE49-F238E27FC236}">
                <a16:creationId xmlns:a16="http://schemas.microsoft.com/office/drawing/2014/main" xmlns="" id="{DF973B70-823E-460C-9907-D7E4AA8F7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021B9-1000-49DC-BB61-7CB231E0242F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152595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775E6DFF-66F8-45CE-9D94-827F4A19D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datum 2">
            <a:extLst>
              <a:ext uri="{FF2B5EF4-FFF2-40B4-BE49-F238E27FC236}">
                <a16:creationId xmlns:a16="http://schemas.microsoft.com/office/drawing/2014/main" xmlns="" id="{A95D257F-66F0-4176-A1C3-1ECB7B4EA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74341-B9AA-428F-B703-D60B0DFDEA2D}" type="datetimeFigureOut">
              <a:rPr lang="sr-Latn-RS" smtClean="0"/>
              <a:t>04.02.2020.</a:t>
            </a:fld>
            <a:endParaRPr lang="sr-Latn-RS"/>
          </a:p>
        </p:txBody>
      </p:sp>
      <p:sp>
        <p:nvSpPr>
          <p:cNvPr id="4" name="Čuvar mesta za podnožje 3">
            <a:extLst>
              <a:ext uri="{FF2B5EF4-FFF2-40B4-BE49-F238E27FC236}">
                <a16:creationId xmlns:a16="http://schemas.microsoft.com/office/drawing/2014/main" xmlns="" id="{76EB5011-CF6B-4DBB-981F-1D8F76D89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Čuvar mesta za broj slajda 4">
            <a:extLst>
              <a:ext uri="{FF2B5EF4-FFF2-40B4-BE49-F238E27FC236}">
                <a16:creationId xmlns:a16="http://schemas.microsoft.com/office/drawing/2014/main" xmlns="" id="{805D003C-8FF4-4F31-A3B4-81D890151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021B9-1000-49DC-BB61-7CB231E0242F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622938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datum 1">
            <a:extLst>
              <a:ext uri="{FF2B5EF4-FFF2-40B4-BE49-F238E27FC236}">
                <a16:creationId xmlns:a16="http://schemas.microsoft.com/office/drawing/2014/main" xmlns="" id="{A95D0C80-CEEE-41B0-B964-AA49EB86F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74341-B9AA-428F-B703-D60B0DFDEA2D}" type="datetimeFigureOut">
              <a:rPr lang="sr-Latn-RS" smtClean="0"/>
              <a:t>04.02.2020.</a:t>
            </a:fld>
            <a:endParaRPr lang="sr-Latn-RS"/>
          </a:p>
        </p:txBody>
      </p:sp>
      <p:sp>
        <p:nvSpPr>
          <p:cNvPr id="3" name="Čuvar mesta za podnožje 2">
            <a:extLst>
              <a:ext uri="{FF2B5EF4-FFF2-40B4-BE49-F238E27FC236}">
                <a16:creationId xmlns:a16="http://schemas.microsoft.com/office/drawing/2014/main" xmlns="" id="{C92D04EA-FDFB-4203-9F6C-001D962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Čuvar mesta za broj slajda 3">
            <a:extLst>
              <a:ext uri="{FF2B5EF4-FFF2-40B4-BE49-F238E27FC236}">
                <a16:creationId xmlns:a16="http://schemas.microsoft.com/office/drawing/2014/main" xmlns="" id="{0036328F-5499-42C7-8BA6-2C387EE27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021B9-1000-49DC-BB61-7CB231E0242F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106238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D01385D4-6A78-4280-8CF2-AF5F3DE16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xmlns="" id="{A8AB7B77-9F1A-4DEA-9713-36E82E2BF6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Latn-RS"/>
              <a:t>Uredite stil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4" name="Čuvar mesta za tekst 3">
            <a:extLst>
              <a:ext uri="{FF2B5EF4-FFF2-40B4-BE49-F238E27FC236}">
                <a16:creationId xmlns:a16="http://schemas.microsoft.com/office/drawing/2014/main" xmlns="" id="{41483EFC-C0E3-4806-8DF7-0C8BA59E49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RS"/>
              <a:t>Uredite stil teksta mastera</a:t>
            </a:r>
          </a:p>
        </p:txBody>
      </p:sp>
      <p:sp>
        <p:nvSpPr>
          <p:cNvPr id="5" name="Čuvar mesta za datum 4">
            <a:extLst>
              <a:ext uri="{FF2B5EF4-FFF2-40B4-BE49-F238E27FC236}">
                <a16:creationId xmlns:a16="http://schemas.microsoft.com/office/drawing/2014/main" xmlns="" id="{E7028E2B-90D0-41AE-B010-FA6DABE5D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74341-B9AA-428F-B703-D60B0DFDEA2D}" type="datetimeFigureOut">
              <a:rPr lang="sr-Latn-RS" smtClean="0"/>
              <a:t>04.02.2020.</a:t>
            </a:fld>
            <a:endParaRPr lang="sr-Latn-RS"/>
          </a:p>
        </p:txBody>
      </p:sp>
      <p:sp>
        <p:nvSpPr>
          <p:cNvPr id="6" name="Čuvar mesta za podnožje 5">
            <a:extLst>
              <a:ext uri="{FF2B5EF4-FFF2-40B4-BE49-F238E27FC236}">
                <a16:creationId xmlns:a16="http://schemas.microsoft.com/office/drawing/2014/main" xmlns="" id="{0457D33D-440D-4B11-9EBB-516EB09EB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Čuvar mesta za broj slajda 6">
            <a:extLst>
              <a:ext uri="{FF2B5EF4-FFF2-40B4-BE49-F238E27FC236}">
                <a16:creationId xmlns:a16="http://schemas.microsoft.com/office/drawing/2014/main" xmlns="" id="{F710AF4F-0F08-4220-A788-E6C0F2E74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021B9-1000-49DC-BB61-7CB231E0242F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785911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3C6E3A4F-963C-44C0-A356-93EE1E4A4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sliku 2">
            <a:extLst>
              <a:ext uri="{FF2B5EF4-FFF2-40B4-BE49-F238E27FC236}">
                <a16:creationId xmlns:a16="http://schemas.microsoft.com/office/drawing/2014/main" xmlns="" id="{52618836-5219-426D-AE12-43D199D87E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Čuvar mesta za tekst 3">
            <a:extLst>
              <a:ext uri="{FF2B5EF4-FFF2-40B4-BE49-F238E27FC236}">
                <a16:creationId xmlns:a16="http://schemas.microsoft.com/office/drawing/2014/main" xmlns="" id="{6E69CEA4-0B49-4973-916F-686B5C3287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RS"/>
              <a:t>Uredite stil teksta mastera</a:t>
            </a:r>
          </a:p>
        </p:txBody>
      </p:sp>
      <p:sp>
        <p:nvSpPr>
          <p:cNvPr id="5" name="Čuvar mesta za datum 4">
            <a:extLst>
              <a:ext uri="{FF2B5EF4-FFF2-40B4-BE49-F238E27FC236}">
                <a16:creationId xmlns:a16="http://schemas.microsoft.com/office/drawing/2014/main" xmlns="" id="{120F4631-7543-4B1B-86B7-3B157B115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74341-B9AA-428F-B703-D60B0DFDEA2D}" type="datetimeFigureOut">
              <a:rPr lang="sr-Latn-RS" smtClean="0"/>
              <a:t>04.02.2020.</a:t>
            </a:fld>
            <a:endParaRPr lang="sr-Latn-RS"/>
          </a:p>
        </p:txBody>
      </p:sp>
      <p:sp>
        <p:nvSpPr>
          <p:cNvPr id="6" name="Čuvar mesta za podnožje 5">
            <a:extLst>
              <a:ext uri="{FF2B5EF4-FFF2-40B4-BE49-F238E27FC236}">
                <a16:creationId xmlns:a16="http://schemas.microsoft.com/office/drawing/2014/main" xmlns="" id="{FE519665-0A87-4EA6-83E7-B429386B0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Čuvar mesta za broj slajda 6">
            <a:extLst>
              <a:ext uri="{FF2B5EF4-FFF2-40B4-BE49-F238E27FC236}">
                <a16:creationId xmlns:a16="http://schemas.microsoft.com/office/drawing/2014/main" xmlns="" id="{974A13EE-797D-4882-89D3-5F61C50D2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021B9-1000-49DC-BB61-7CB231E0242F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050567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naslov 1">
            <a:extLst>
              <a:ext uri="{FF2B5EF4-FFF2-40B4-BE49-F238E27FC236}">
                <a16:creationId xmlns:a16="http://schemas.microsoft.com/office/drawing/2014/main" xmlns="" id="{6F38DA8A-18ED-4E45-86A3-B6EE86922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tekst 2">
            <a:extLst>
              <a:ext uri="{FF2B5EF4-FFF2-40B4-BE49-F238E27FC236}">
                <a16:creationId xmlns:a16="http://schemas.microsoft.com/office/drawing/2014/main" xmlns="" id="{8771216E-7DDB-4D3E-B2C1-D7AFD09AF3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Latn-RS"/>
              <a:t>Uredite stil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4" name="Čuvar mesta za datum 3">
            <a:extLst>
              <a:ext uri="{FF2B5EF4-FFF2-40B4-BE49-F238E27FC236}">
                <a16:creationId xmlns:a16="http://schemas.microsoft.com/office/drawing/2014/main" xmlns="" id="{9D8A9D76-BE1F-413F-A3A2-B77FE43613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74341-B9AA-428F-B703-D60B0DFDEA2D}" type="datetimeFigureOut">
              <a:rPr lang="sr-Latn-RS" smtClean="0"/>
              <a:t>04.02.2020.</a:t>
            </a:fld>
            <a:endParaRPr lang="sr-Latn-RS"/>
          </a:p>
        </p:txBody>
      </p:sp>
      <p:sp>
        <p:nvSpPr>
          <p:cNvPr id="5" name="Čuvar mesta za podnožje 4">
            <a:extLst>
              <a:ext uri="{FF2B5EF4-FFF2-40B4-BE49-F238E27FC236}">
                <a16:creationId xmlns:a16="http://schemas.microsoft.com/office/drawing/2014/main" xmlns="" id="{AC4094B6-55E6-4AC1-8846-7951DA1BEA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Čuvar mesta za broj slajda 5">
            <a:extLst>
              <a:ext uri="{FF2B5EF4-FFF2-40B4-BE49-F238E27FC236}">
                <a16:creationId xmlns:a16="http://schemas.microsoft.com/office/drawing/2014/main" xmlns="" id="{D5E45284-E9FF-4EB9-810D-587A42BC06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021B9-1000-49DC-BB61-7CB231E0242F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10603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>
            <a:extLst>
              <a:ext uri="{FF2B5EF4-FFF2-40B4-BE49-F238E27FC236}">
                <a16:creationId xmlns:a16="http://schemas.microsoft.com/office/drawing/2014/main" xmlns="" id="{1BA60425-7EB8-4A9F-82E8-F69B0861AFBE}"/>
              </a:ext>
            </a:extLst>
          </p:cNvPr>
          <p:cNvSpPr>
            <a:spLocks/>
          </p:cNvSpPr>
          <p:nvPr/>
        </p:nvSpPr>
        <p:spPr bwMode="auto">
          <a:xfrm>
            <a:off x="1952933" y="3429000"/>
            <a:ext cx="8523793" cy="711200"/>
          </a:xfrm>
          <a:custGeom>
            <a:avLst/>
            <a:gdLst>
              <a:gd name="T0" fmla="*/ 2147483647 w 21600"/>
              <a:gd name="T1" fmla="*/ 385511747 h 21600"/>
              <a:gd name="T2" fmla="*/ 2147483647 w 21600"/>
              <a:gd name="T3" fmla="*/ 385511747 h 21600"/>
              <a:gd name="T4" fmla="*/ 2147483647 w 21600"/>
              <a:gd name="T5" fmla="*/ 385511747 h 21600"/>
              <a:gd name="T6" fmla="*/ 2147483647 w 21600"/>
              <a:gd name="T7" fmla="*/ 3855117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50800" tIns="50800" rIns="50800" bIns="50800" anchor="ctr"/>
          <a:lstStyle>
            <a:lvl1pPr defTabSz="457200" eaLnBrk="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marL="742950" indent="-285750" defTabSz="457200" eaLnBrk="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marL="1143000" indent="-228600" defTabSz="457200" eaLnBrk="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marL="1600200" indent="-228600" defTabSz="457200" eaLnBrk="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marL="2057400" indent="-228600" defTabSz="457200" eaLnBrk="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pPr algn="ctr" eaLnBrk="1">
              <a:lnSpc>
                <a:spcPct val="120000"/>
              </a:lnSpc>
            </a:pPr>
            <a:r>
              <a:rPr lang="sr-Cyrl-RS" altLang="en-US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Roboto" pitchFamily="2" charset="0"/>
              </a:rPr>
              <a:t>Подстицање запошљавања младих у дунавском региону јужне Бачке</a:t>
            </a:r>
            <a:endParaRPr lang="en-US" altLang="en-US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Roboto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291" y="6227018"/>
            <a:ext cx="371888" cy="40846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80290" y="6275790"/>
            <a:ext cx="280440" cy="35969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00168" y="6250760"/>
            <a:ext cx="835224" cy="45114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0A6E5F44-979D-4EE8-9DA3-B9646A6B267F}"/>
              </a:ext>
            </a:extLst>
          </p:cNvPr>
          <p:cNvSpPr txBox="1"/>
          <p:nvPr/>
        </p:nvSpPr>
        <p:spPr>
          <a:xfrm>
            <a:off x="6897949" y="6248798"/>
            <a:ext cx="50135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1000" b="1" dirty="0">
                <a:latin typeface="Arial" panose="020B0604020202020204" pitchFamily="34" charset="0"/>
                <a:cs typeface="Arial" panose="020B0604020202020204" pitchFamily="34" charset="0"/>
              </a:rPr>
              <a:t>Подстицање запошљавања младих у дунавском региону јужне Бачке</a:t>
            </a:r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sr-Cyrl-RS" sz="1000" dirty="0">
                <a:latin typeface="Arial" panose="020B0604020202020204" pitchFamily="34" charset="0"/>
                <a:cs typeface="Arial" panose="020B0604020202020204" pitchFamily="34" charset="0"/>
              </a:rPr>
              <a:t>Општина Бач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| </a:t>
            </a:r>
            <a:r>
              <a:rPr lang="sr-Cyrl-RS" sz="1000" dirty="0">
                <a:latin typeface="Arial" panose="020B0604020202020204" pitchFamily="34" charset="0"/>
                <a:cs typeface="Arial" panose="020B0604020202020204" pitchFamily="34" charset="0"/>
              </a:rPr>
              <a:t>Трг Др Зорана Ђинђића 2,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21420 </a:t>
            </a:r>
            <a:r>
              <a:rPr lang="sr-Cyrl-RS" sz="1000" dirty="0">
                <a:latin typeface="Arial" panose="020B0604020202020204" pitchFamily="34" charset="0"/>
                <a:cs typeface="Arial" panose="020B0604020202020204" pitchFamily="34" charset="0"/>
              </a:rPr>
              <a:t>Бач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| info@bac.rs | www.bac.rs 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60108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3D70E9C-9702-4EFC-9A93-06850DF174BF}"/>
              </a:ext>
            </a:extLst>
          </p:cNvPr>
          <p:cNvSpPr txBox="1"/>
          <p:nvPr/>
        </p:nvSpPr>
        <p:spPr>
          <a:xfrm>
            <a:off x="6897949" y="6248798"/>
            <a:ext cx="50135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1000" b="1" dirty="0">
                <a:latin typeface="Arial" panose="020B0604020202020204" pitchFamily="34" charset="0"/>
                <a:cs typeface="Arial" panose="020B0604020202020204" pitchFamily="34" charset="0"/>
              </a:rPr>
              <a:t>Подстицање запошљавања младих у дунавском региону јужне Бачке</a:t>
            </a:r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sr-Cyrl-RS" sz="1000" dirty="0">
                <a:latin typeface="Arial" panose="020B0604020202020204" pitchFamily="34" charset="0"/>
                <a:cs typeface="Arial" panose="020B0604020202020204" pitchFamily="34" charset="0"/>
              </a:rPr>
              <a:t>Општина Бач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| </a:t>
            </a:r>
            <a:r>
              <a:rPr lang="sr-Cyrl-RS" sz="1000" dirty="0">
                <a:latin typeface="Arial" panose="020B0604020202020204" pitchFamily="34" charset="0"/>
                <a:cs typeface="Arial" panose="020B0604020202020204" pitchFamily="34" charset="0"/>
              </a:rPr>
              <a:t>Трг Др Зорана Ђинђића 2,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21420 </a:t>
            </a:r>
            <a:r>
              <a:rPr lang="sr-Cyrl-RS" sz="1000" dirty="0">
                <a:latin typeface="Arial" panose="020B0604020202020204" pitchFamily="34" charset="0"/>
                <a:cs typeface="Arial" panose="020B0604020202020204" pitchFamily="34" charset="0"/>
              </a:rPr>
              <a:t>Бач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| info@bac.rs | www.bac.rs 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2329" y="6248798"/>
            <a:ext cx="371888" cy="40846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5077" y="6306263"/>
            <a:ext cx="280440" cy="35969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86377" y="6301788"/>
            <a:ext cx="835224" cy="451143"/>
          </a:xfrm>
          <a:prstGeom prst="rect">
            <a:avLst/>
          </a:prstGeom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38200" y="1655540"/>
            <a:ext cx="10515600" cy="922903"/>
          </a:xfrm>
        </p:spPr>
        <p:txBody>
          <a:bodyPr>
            <a:normAutofit/>
          </a:bodyPr>
          <a:lstStyle/>
          <a:p>
            <a:pPr algn="ctr"/>
            <a:r>
              <a:rPr lang="sr-Cyrl-R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Фактори вођства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838200" y="2454876"/>
            <a:ext cx="10515600" cy="33767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Личне карактеристике вође</a:t>
            </a:r>
            <a:r>
              <a:rPr lang="sr-Cyrl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обухватају следеће компоненте: личне вредности, склоност ка ризику, порекло и начин одлучивања</a:t>
            </a:r>
          </a:p>
          <a:p>
            <a:pPr marL="0" indent="0">
              <a:buNone/>
            </a:pPr>
            <a:r>
              <a:rPr lang="sr-Cyrl-R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Особине подређених</a:t>
            </a:r>
            <a:r>
              <a:rPr lang="sr-Cyrl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како су запослени компонента вођства отуда следи да су њихове</a:t>
            </a:r>
            <a:r>
              <a:rPr lang="sr-Latn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особине важан фактор вођства. Посебно су значајне следеће карактеристике запослених:</a:t>
            </a:r>
          </a:p>
          <a:p>
            <a:pPr>
              <a:buFontTx/>
              <a:buChar char="-"/>
            </a:pPr>
            <a:r>
              <a:rPr lang="sr-Cyrl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Потреба за независношћу; спремност да се преузме одговорност; поседовање знања и искуства; спремност на учење</a:t>
            </a:r>
          </a:p>
          <a:p>
            <a:pPr marL="0" indent="0">
              <a:buNone/>
            </a:pPr>
            <a:r>
              <a:rPr lang="sr-Cyrl-R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Карактеристике средине</a:t>
            </a:r>
            <a:r>
              <a:rPr lang="sr-Cyrl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 успешам менаџер мора да буде свестан промена које се непрекидно дешавају у окружењу и да се прилагођава новонасталим ситуацијама</a:t>
            </a:r>
          </a:p>
          <a:p>
            <a:pPr marL="0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3416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3D70E9C-9702-4EFC-9A93-06850DF174BF}"/>
              </a:ext>
            </a:extLst>
          </p:cNvPr>
          <p:cNvSpPr txBox="1"/>
          <p:nvPr/>
        </p:nvSpPr>
        <p:spPr>
          <a:xfrm>
            <a:off x="6897949" y="6248798"/>
            <a:ext cx="50135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1000" b="1" dirty="0">
                <a:latin typeface="Arial" panose="020B0604020202020204" pitchFamily="34" charset="0"/>
                <a:cs typeface="Arial" panose="020B0604020202020204" pitchFamily="34" charset="0"/>
              </a:rPr>
              <a:t>Подстицање запошљавања младих у дунавском региону јужне Бачке</a:t>
            </a:r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sr-Cyrl-RS" sz="1000" dirty="0">
                <a:latin typeface="Arial" panose="020B0604020202020204" pitchFamily="34" charset="0"/>
                <a:cs typeface="Arial" panose="020B0604020202020204" pitchFamily="34" charset="0"/>
              </a:rPr>
              <a:t>Општина Бач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| </a:t>
            </a:r>
            <a:r>
              <a:rPr lang="sr-Cyrl-RS" sz="1000" dirty="0">
                <a:latin typeface="Arial" panose="020B0604020202020204" pitchFamily="34" charset="0"/>
                <a:cs typeface="Arial" panose="020B0604020202020204" pitchFamily="34" charset="0"/>
              </a:rPr>
              <a:t>Трг Др Зорана Ђинђића 2,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21420 </a:t>
            </a:r>
            <a:r>
              <a:rPr lang="sr-Cyrl-RS" sz="1000" dirty="0">
                <a:latin typeface="Arial" panose="020B0604020202020204" pitchFamily="34" charset="0"/>
                <a:cs typeface="Arial" panose="020B0604020202020204" pitchFamily="34" charset="0"/>
              </a:rPr>
              <a:t>Бач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| info@bac.rs | www.bac.rs 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2329" y="6248798"/>
            <a:ext cx="371888" cy="40846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5077" y="6306263"/>
            <a:ext cx="280440" cy="35969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86377" y="6301788"/>
            <a:ext cx="835224" cy="451143"/>
          </a:xfrm>
          <a:prstGeom prst="rect">
            <a:avLst/>
          </a:prstGeom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38200" y="165554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r-Cyrl-R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Карактеристике добрих лидера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838200" y="2636108"/>
            <a:ext cx="10515600" cy="31954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/>
              <a:t>Ви </a:t>
            </a:r>
            <a:r>
              <a:rPr lang="ru-RU" sz="1800" dirty="0" smtClean="0"/>
              <a:t>инспиришете</a:t>
            </a:r>
            <a:endParaRPr lang="ru-RU" sz="1800" dirty="0"/>
          </a:p>
          <a:p>
            <a:pPr marL="0" indent="0">
              <a:buNone/>
            </a:pPr>
            <a:r>
              <a:rPr lang="sr-Cyrl-RS" sz="1800" dirty="0"/>
              <a:t>Имате </a:t>
            </a:r>
            <a:r>
              <a:rPr lang="sr-Cyrl-RS" sz="1800" dirty="0" smtClean="0"/>
              <a:t>визију</a:t>
            </a:r>
          </a:p>
          <a:p>
            <a:pPr marL="0" indent="0">
              <a:buNone/>
            </a:pPr>
            <a:r>
              <a:rPr lang="sr-Cyrl-RS" sz="1800" dirty="0"/>
              <a:t>Можете направити </a:t>
            </a:r>
            <a:r>
              <a:rPr lang="sr-Cyrl-RS" sz="1800" dirty="0" smtClean="0"/>
              <a:t>тим</a:t>
            </a:r>
          </a:p>
          <a:p>
            <a:pPr marL="0" indent="0">
              <a:buNone/>
            </a:pPr>
            <a:r>
              <a:rPr lang="sr-Cyrl-RS" sz="1800" dirty="0"/>
              <a:t>Можете </a:t>
            </a:r>
            <a:r>
              <a:rPr lang="sr-Cyrl-RS" sz="1800" dirty="0" smtClean="0"/>
              <a:t>делегирати</a:t>
            </a:r>
          </a:p>
          <a:p>
            <a:pPr marL="0" indent="0">
              <a:buNone/>
            </a:pPr>
            <a:r>
              <a:rPr lang="sr-Cyrl-RS" sz="1800" dirty="0"/>
              <a:t>Ви сте одличан </a:t>
            </a:r>
            <a:r>
              <a:rPr lang="sr-Cyrl-RS" sz="1800" dirty="0" smtClean="0"/>
              <a:t>комуникатор</a:t>
            </a:r>
          </a:p>
          <a:p>
            <a:pPr marL="0" indent="0">
              <a:buNone/>
            </a:pPr>
            <a:r>
              <a:rPr lang="sr-Cyrl-RS" sz="1800" dirty="0" smtClean="0"/>
              <a:t>Морате </a:t>
            </a:r>
            <a:r>
              <a:rPr lang="sr-Cyrl-RS" sz="1800" dirty="0"/>
              <a:t>бити добар </a:t>
            </a:r>
            <a:r>
              <a:rPr lang="sr-Cyrl-RS" sz="1800" dirty="0" smtClean="0"/>
              <a:t>слушалац</a:t>
            </a:r>
          </a:p>
          <a:p>
            <a:pPr marL="0" indent="0">
              <a:buNone/>
            </a:pPr>
            <a:r>
              <a:rPr lang="sr-Cyrl-RS" sz="1800" dirty="0"/>
              <a:t>Морате бити </a:t>
            </a:r>
            <a:r>
              <a:rPr lang="sr-Cyrl-RS" sz="1800" dirty="0" smtClean="0"/>
              <a:t>позитивни</a:t>
            </a:r>
          </a:p>
          <a:p>
            <a:pPr marL="0" indent="0">
              <a:buNone/>
            </a:pPr>
            <a:r>
              <a:rPr lang="sr-Cyrl-RS" sz="1800" dirty="0"/>
              <a:t>Морате бити емоционално интелигентни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117492" y="3212757"/>
            <a:ext cx="43166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>
                <a:solidFill>
                  <a:srgbClr val="FF0000"/>
                </a:solidFill>
              </a:rPr>
              <a:t>„Прворазредни бирају прворазредне...</a:t>
            </a:r>
          </a:p>
          <a:p>
            <a:r>
              <a:rPr lang="sr-Cyrl-RS" dirty="0" smtClean="0">
                <a:solidFill>
                  <a:srgbClr val="FF0000"/>
                </a:solidFill>
              </a:rPr>
              <a:t>Другоразредни бирају трећеразредне“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0074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3D70E9C-9702-4EFC-9A93-06850DF174BF}"/>
              </a:ext>
            </a:extLst>
          </p:cNvPr>
          <p:cNvSpPr txBox="1"/>
          <p:nvPr/>
        </p:nvSpPr>
        <p:spPr>
          <a:xfrm>
            <a:off x="6897949" y="6248798"/>
            <a:ext cx="50135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1000" b="1" dirty="0">
                <a:latin typeface="Arial" panose="020B0604020202020204" pitchFamily="34" charset="0"/>
                <a:cs typeface="Arial" panose="020B0604020202020204" pitchFamily="34" charset="0"/>
              </a:rPr>
              <a:t>Подстицање запошљавања младих у дунавском региону јужне Бачке</a:t>
            </a:r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sr-Cyrl-RS" sz="1000" dirty="0">
                <a:latin typeface="Arial" panose="020B0604020202020204" pitchFamily="34" charset="0"/>
                <a:cs typeface="Arial" panose="020B0604020202020204" pitchFamily="34" charset="0"/>
              </a:rPr>
              <a:t>Општина Бач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| </a:t>
            </a:r>
            <a:r>
              <a:rPr lang="sr-Cyrl-RS" sz="1000" dirty="0">
                <a:latin typeface="Arial" panose="020B0604020202020204" pitchFamily="34" charset="0"/>
                <a:cs typeface="Arial" panose="020B0604020202020204" pitchFamily="34" charset="0"/>
              </a:rPr>
              <a:t>Трг Др Зорана Ђинђића 2,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21420 </a:t>
            </a:r>
            <a:r>
              <a:rPr lang="sr-Cyrl-RS" sz="1000" dirty="0">
                <a:latin typeface="Arial" panose="020B0604020202020204" pitchFamily="34" charset="0"/>
                <a:cs typeface="Arial" panose="020B0604020202020204" pitchFamily="34" charset="0"/>
              </a:rPr>
              <a:t>Бач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| info@bac.rs | www.bac.rs 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2329" y="6248798"/>
            <a:ext cx="371888" cy="40846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5077" y="6306263"/>
            <a:ext cx="280440" cy="35969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86377" y="6301788"/>
            <a:ext cx="835224" cy="451143"/>
          </a:xfrm>
          <a:prstGeom prst="rect">
            <a:avLst/>
          </a:prstGeom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38200" y="165554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r-Cyrl-R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Контрола пословања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838200" y="2636108"/>
            <a:ext cx="10515600" cy="31954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Контрола пословања предузећа је завршна фаза процеса управљања којом се обезбеђује да остварени резултати пословања предузећа одговарају планираним</a:t>
            </a:r>
          </a:p>
          <a:p>
            <a:pPr marL="0" indent="0">
              <a:buNone/>
            </a:pPr>
            <a:r>
              <a:rPr lang="sr-Cyrl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Своди се на упоређивање планираних и остварених резултата</a:t>
            </a:r>
            <a:r>
              <a:rPr lang="sr-Latn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sr-Cyrl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Уколико дође до одступања између остварених и планираних резултата менаџери морају предузети корективне акције</a:t>
            </a:r>
          </a:p>
          <a:p>
            <a:pPr marL="0" indent="0">
              <a:buNone/>
            </a:pPr>
            <a:r>
              <a:rPr lang="sr-Cyrl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Контрола долази до изражаја у моменту када поступци планирања нису у потпуности изводљиви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4179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3D70E9C-9702-4EFC-9A93-06850DF174BF}"/>
              </a:ext>
            </a:extLst>
          </p:cNvPr>
          <p:cNvSpPr txBox="1"/>
          <p:nvPr/>
        </p:nvSpPr>
        <p:spPr>
          <a:xfrm>
            <a:off x="6897949" y="6248798"/>
            <a:ext cx="50135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1000" b="1" dirty="0">
                <a:latin typeface="Arial" panose="020B0604020202020204" pitchFamily="34" charset="0"/>
                <a:cs typeface="Arial" panose="020B0604020202020204" pitchFamily="34" charset="0"/>
              </a:rPr>
              <a:t>Подстицање запошљавања младих у дунавском региону јужне Бачке</a:t>
            </a:r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sr-Cyrl-RS" sz="1000" dirty="0">
                <a:latin typeface="Arial" panose="020B0604020202020204" pitchFamily="34" charset="0"/>
                <a:cs typeface="Arial" panose="020B0604020202020204" pitchFamily="34" charset="0"/>
              </a:rPr>
              <a:t>Општина Бач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| </a:t>
            </a:r>
            <a:r>
              <a:rPr lang="sr-Cyrl-RS" sz="1000" dirty="0">
                <a:latin typeface="Arial" panose="020B0604020202020204" pitchFamily="34" charset="0"/>
                <a:cs typeface="Arial" panose="020B0604020202020204" pitchFamily="34" charset="0"/>
              </a:rPr>
              <a:t>Трг Др Зорана Ђинђића 2,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21420 </a:t>
            </a:r>
            <a:r>
              <a:rPr lang="sr-Cyrl-RS" sz="1000" dirty="0">
                <a:latin typeface="Arial" panose="020B0604020202020204" pitchFamily="34" charset="0"/>
                <a:cs typeface="Arial" panose="020B0604020202020204" pitchFamily="34" charset="0"/>
              </a:rPr>
              <a:t>Бач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| info@bac.rs | www.bac.rs 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2329" y="6248798"/>
            <a:ext cx="371888" cy="40846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5077" y="6306263"/>
            <a:ext cx="280440" cy="35969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86377" y="6301788"/>
            <a:ext cx="835224" cy="451143"/>
          </a:xfrm>
          <a:prstGeom prst="rect">
            <a:avLst/>
          </a:prstGeom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38200" y="165554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r-Cyrl-R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Интерактивна вежба </a:t>
            </a:r>
            <a:br>
              <a:rPr lang="sr-Cyrl-R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5490158" y="3201760"/>
            <a:ext cx="5933086" cy="14131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Бродолом на мору</a:t>
            </a:r>
          </a:p>
          <a:p>
            <a:pPr marL="0" indent="0">
              <a:buNone/>
            </a:pPr>
            <a:endParaRPr lang="sr-Cyrl-R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 descr="Image result for бродолом на мору&quot;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981103"/>
            <a:ext cx="3627566" cy="2859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1844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3D70E9C-9702-4EFC-9A93-06850DF174BF}"/>
              </a:ext>
            </a:extLst>
          </p:cNvPr>
          <p:cNvSpPr txBox="1"/>
          <p:nvPr/>
        </p:nvSpPr>
        <p:spPr>
          <a:xfrm>
            <a:off x="6897949" y="6248798"/>
            <a:ext cx="50135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1000" b="1" dirty="0">
                <a:latin typeface="Arial" panose="020B0604020202020204" pitchFamily="34" charset="0"/>
                <a:cs typeface="Arial" panose="020B0604020202020204" pitchFamily="34" charset="0"/>
              </a:rPr>
              <a:t>Подстицање запошљавања младих у дунавском региону јужне Бачке</a:t>
            </a:r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sr-Cyrl-RS" sz="1000" dirty="0">
                <a:latin typeface="Arial" panose="020B0604020202020204" pitchFamily="34" charset="0"/>
                <a:cs typeface="Arial" panose="020B0604020202020204" pitchFamily="34" charset="0"/>
              </a:rPr>
              <a:t>Општина Бач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| </a:t>
            </a:r>
            <a:r>
              <a:rPr lang="sr-Cyrl-RS" sz="1000" dirty="0">
                <a:latin typeface="Arial" panose="020B0604020202020204" pitchFamily="34" charset="0"/>
                <a:cs typeface="Arial" panose="020B0604020202020204" pitchFamily="34" charset="0"/>
              </a:rPr>
              <a:t>Трг Др Зорана Ђинђића 2,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21420 </a:t>
            </a:r>
            <a:r>
              <a:rPr lang="sr-Cyrl-RS" sz="1000" dirty="0">
                <a:latin typeface="Arial" panose="020B0604020202020204" pitchFamily="34" charset="0"/>
                <a:cs typeface="Arial" panose="020B0604020202020204" pitchFamily="34" charset="0"/>
              </a:rPr>
              <a:t>Бач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| info@bac.rs | www.bac.rs 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2329" y="6248798"/>
            <a:ext cx="371888" cy="40846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5077" y="6306263"/>
            <a:ext cx="280440" cy="35969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86377" y="6301788"/>
            <a:ext cx="835224" cy="451143"/>
          </a:xfrm>
          <a:prstGeom prst="rect">
            <a:avLst/>
          </a:prstGeom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38200" y="165554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r-Cyrl-R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Менаџерске вештине управљања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Lider i liderstvo u Srbiji"/>
          <p:cNvPicPr>
            <a:picLocks noGrp="1" noChangeAspect="1" noChangeArrowheads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0" y="3116263"/>
            <a:ext cx="3619500" cy="2714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6953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3D70E9C-9702-4EFC-9A93-06850DF174BF}"/>
              </a:ext>
            </a:extLst>
          </p:cNvPr>
          <p:cNvSpPr txBox="1"/>
          <p:nvPr/>
        </p:nvSpPr>
        <p:spPr>
          <a:xfrm>
            <a:off x="6897949" y="6248798"/>
            <a:ext cx="50135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1000" b="1" dirty="0">
                <a:latin typeface="Arial" panose="020B0604020202020204" pitchFamily="34" charset="0"/>
                <a:cs typeface="Arial" panose="020B0604020202020204" pitchFamily="34" charset="0"/>
              </a:rPr>
              <a:t>Подстицање запошљавања младих у дунавском региону јужне Бачке</a:t>
            </a:r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sr-Cyrl-RS" sz="1000" dirty="0">
                <a:latin typeface="Arial" panose="020B0604020202020204" pitchFamily="34" charset="0"/>
                <a:cs typeface="Arial" panose="020B0604020202020204" pitchFamily="34" charset="0"/>
              </a:rPr>
              <a:t>Општина Бач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| </a:t>
            </a:r>
            <a:r>
              <a:rPr lang="sr-Cyrl-RS" sz="1000" dirty="0">
                <a:latin typeface="Arial" panose="020B0604020202020204" pitchFamily="34" charset="0"/>
                <a:cs typeface="Arial" panose="020B0604020202020204" pitchFamily="34" charset="0"/>
              </a:rPr>
              <a:t>Трг Др Зорана Ђинђића 2,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21420 </a:t>
            </a:r>
            <a:r>
              <a:rPr lang="sr-Cyrl-RS" sz="1000" dirty="0">
                <a:latin typeface="Arial" panose="020B0604020202020204" pitchFamily="34" charset="0"/>
                <a:cs typeface="Arial" panose="020B0604020202020204" pitchFamily="34" charset="0"/>
              </a:rPr>
              <a:t>Бач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| info@bac.rs | www.bac.rs 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2329" y="6248798"/>
            <a:ext cx="371888" cy="40846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5077" y="6306263"/>
            <a:ext cx="280440" cy="35969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86377" y="6301788"/>
            <a:ext cx="835224" cy="451143"/>
          </a:xfrm>
          <a:prstGeom prst="rect">
            <a:avLst/>
          </a:prstGeom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38200" y="165554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r-Cyrl-R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Менаџмент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838200" y="2652409"/>
            <a:ext cx="10515600" cy="31791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Оспособљеност (вештина) да се воде и мотивишу сарадници тако да они остварују своје најбоље перформансе у процесу реализовања циљева и задатака бизниса</a:t>
            </a:r>
          </a:p>
          <a:p>
            <a:pPr marL="0" indent="0">
              <a:buNone/>
            </a:pPr>
            <a:endParaRPr lang="sr-Cyrl-R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r-Cyrl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Вештина обављања послова помоћу других људи</a:t>
            </a:r>
          </a:p>
          <a:p>
            <a:pPr marL="0" indent="0">
              <a:buNone/>
            </a:pPr>
            <a:endParaRPr lang="sr-Cyrl-R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r-Cyrl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Као менаџер, кад год сте у контакту са неким од ваших сарадника, ви сте на позорници...</a:t>
            </a:r>
          </a:p>
          <a:p>
            <a:pPr marL="0" indent="0">
              <a:buNone/>
            </a:pPr>
            <a:r>
              <a:rPr lang="sr-Cyrl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Да ли сте обучени за ту улогу...да ли знате текст...да ли разумете комад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226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3D70E9C-9702-4EFC-9A93-06850DF174BF}"/>
              </a:ext>
            </a:extLst>
          </p:cNvPr>
          <p:cNvSpPr txBox="1"/>
          <p:nvPr/>
        </p:nvSpPr>
        <p:spPr>
          <a:xfrm>
            <a:off x="6897949" y="6248798"/>
            <a:ext cx="50135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1000" b="1" dirty="0">
                <a:latin typeface="Arial" panose="020B0604020202020204" pitchFamily="34" charset="0"/>
                <a:cs typeface="Arial" panose="020B0604020202020204" pitchFamily="34" charset="0"/>
              </a:rPr>
              <a:t>Подстицање запошљавања младих у дунавском региону јужне Бачке</a:t>
            </a:r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sr-Cyrl-RS" sz="1000" dirty="0">
                <a:latin typeface="Arial" panose="020B0604020202020204" pitchFamily="34" charset="0"/>
                <a:cs typeface="Arial" panose="020B0604020202020204" pitchFamily="34" charset="0"/>
              </a:rPr>
              <a:t>Општина Бач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| </a:t>
            </a:r>
            <a:r>
              <a:rPr lang="sr-Cyrl-RS" sz="1000" dirty="0">
                <a:latin typeface="Arial" panose="020B0604020202020204" pitchFamily="34" charset="0"/>
                <a:cs typeface="Arial" panose="020B0604020202020204" pitchFamily="34" charset="0"/>
              </a:rPr>
              <a:t>Трг Др Зорана Ђинђића 2,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21420 </a:t>
            </a:r>
            <a:r>
              <a:rPr lang="sr-Cyrl-RS" sz="1000" dirty="0">
                <a:latin typeface="Arial" panose="020B0604020202020204" pitchFamily="34" charset="0"/>
                <a:cs typeface="Arial" panose="020B0604020202020204" pitchFamily="34" charset="0"/>
              </a:rPr>
              <a:t>Бач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| info@bac.rs | www.bac.rs 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2329" y="6248798"/>
            <a:ext cx="371888" cy="40846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5077" y="6306263"/>
            <a:ext cx="280440" cy="35969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86377" y="6301788"/>
            <a:ext cx="835224" cy="451143"/>
          </a:xfrm>
          <a:prstGeom prst="rect">
            <a:avLst/>
          </a:prstGeom>
        </p:spPr>
      </p:pic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838200" y="1997413"/>
            <a:ext cx="10515600" cy="38341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r-Cyrl-R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Ефективност и ефикасност</a:t>
            </a:r>
          </a:p>
          <a:p>
            <a:pPr marL="0" indent="0">
              <a:buNone/>
            </a:pPr>
            <a:endParaRPr lang="sr-Cyrl-R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r-Cyrl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Ефективност – мера испуњења мисије, степен задовољења потреба због којих радимо</a:t>
            </a:r>
          </a:p>
          <a:p>
            <a:pPr marL="0" indent="0">
              <a:buNone/>
            </a:pPr>
            <a:r>
              <a:rPr lang="sr-Cyrl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Бити ефективан значи чинити праве </a:t>
            </a:r>
            <a:r>
              <a:rPr lang="sr-Cyrl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ствари</a:t>
            </a:r>
            <a:endParaRPr lang="sr-Cyrl-R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r-Cyrl-R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r-Cyrl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Ефикасност  - мера квалитета међусобне усклађености функционисања делова система тако да се циљеви постижу са најмањом потребном потрошњом ресурса</a:t>
            </a:r>
          </a:p>
          <a:p>
            <a:pPr marL="0" indent="0">
              <a:buNone/>
            </a:pPr>
            <a:r>
              <a:rPr lang="sr-Cyrl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Бити ефикасан значи радити на прави начин, брзо и квалитетно</a:t>
            </a:r>
          </a:p>
          <a:p>
            <a:pPr marL="0" indent="0">
              <a:buNone/>
            </a:pP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7509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3D70E9C-9702-4EFC-9A93-06850DF174BF}"/>
              </a:ext>
            </a:extLst>
          </p:cNvPr>
          <p:cNvSpPr txBox="1"/>
          <p:nvPr/>
        </p:nvSpPr>
        <p:spPr>
          <a:xfrm>
            <a:off x="6897949" y="6248798"/>
            <a:ext cx="50135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1000" b="1" dirty="0">
                <a:latin typeface="Arial" panose="020B0604020202020204" pitchFamily="34" charset="0"/>
                <a:cs typeface="Arial" panose="020B0604020202020204" pitchFamily="34" charset="0"/>
              </a:rPr>
              <a:t>Подстицање запошљавања младих у дунавском региону јужне Бачке</a:t>
            </a:r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sr-Cyrl-RS" sz="1000" dirty="0">
                <a:latin typeface="Arial" panose="020B0604020202020204" pitchFamily="34" charset="0"/>
                <a:cs typeface="Arial" panose="020B0604020202020204" pitchFamily="34" charset="0"/>
              </a:rPr>
              <a:t>Општина Бач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| </a:t>
            </a:r>
            <a:r>
              <a:rPr lang="sr-Cyrl-RS" sz="1000" dirty="0">
                <a:latin typeface="Arial" panose="020B0604020202020204" pitchFamily="34" charset="0"/>
                <a:cs typeface="Arial" panose="020B0604020202020204" pitchFamily="34" charset="0"/>
              </a:rPr>
              <a:t>Трг Др Зорана Ђинђића 2,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21420 </a:t>
            </a:r>
            <a:r>
              <a:rPr lang="sr-Cyrl-RS" sz="1000" dirty="0">
                <a:latin typeface="Arial" panose="020B0604020202020204" pitchFamily="34" charset="0"/>
                <a:cs typeface="Arial" panose="020B0604020202020204" pitchFamily="34" charset="0"/>
              </a:rPr>
              <a:t>Бач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| info@bac.rs | www.bac.rs 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2329" y="6248798"/>
            <a:ext cx="371888" cy="40846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5077" y="6306263"/>
            <a:ext cx="280440" cy="35969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86377" y="6301788"/>
            <a:ext cx="835224" cy="451143"/>
          </a:xfrm>
          <a:prstGeom prst="rect">
            <a:avLst/>
          </a:prstGeom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38200" y="165554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r-Latn-R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</a:t>
            </a:r>
            <a:r>
              <a:rPr lang="sr-Cyrl-R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наџмент функције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838200" y="3115677"/>
            <a:ext cx="10515600" cy="2715916"/>
          </a:xfrm>
        </p:spPr>
        <p:txBody>
          <a:bodyPr>
            <a:normAutofit/>
          </a:bodyPr>
          <a:lstStyle/>
          <a:p>
            <a:pPr lvl="3">
              <a:buFontTx/>
              <a:buChar char="-"/>
            </a:pPr>
            <a:r>
              <a:rPr lang="sr-Cyrl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Планирање</a:t>
            </a:r>
          </a:p>
          <a:p>
            <a:pPr lvl="3">
              <a:buFontTx/>
              <a:buChar char="-"/>
            </a:pPr>
            <a:r>
              <a:rPr lang="sr-Cyrl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Организовање</a:t>
            </a:r>
          </a:p>
          <a:p>
            <a:pPr lvl="3">
              <a:buFontTx/>
              <a:buChar char="-"/>
            </a:pPr>
            <a:r>
              <a:rPr lang="sr-Cyrl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Вођење</a:t>
            </a:r>
          </a:p>
          <a:p>
            <a:pPr lvl="3">
              <a:buFontTx/>
              <a:buChar char="-"/>
            </a:pPr>
            <a:r>
              <a:rPr lang="sr-Cyrl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Контрола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Image result for menadžment funkcije&quot;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845" y="2932308"/>
            <a:ext cx="4595770" cy="2899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51166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3D70E9C-9702-4EFC-9A93-06850DF174BF}"/>
              </a:ext>
            </a:extLst>
          </p:cNvPr>
          <p:cNvSpPr txBox="1"/>
          <p:nvPr/>
        </p:nvSpPr>
        <p:spPr>
          <a:xfrm>
            <a:off x="6897949" y="6248798"/>
            <a:ext cx="50135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1000" b="1" dirty="0">
                <a:latin typeface="Arial" panose="020B0604020202020204" pitchFamily="34" charset="0"/>
                <a:cs typeface="Arial" panose="020B0604020202020204" pitchFamily="34" charset="0"/>
              </a:rPr>
              <a:t>Подстицање запошљавања младих у дунавском региону јужне Бачке</a:t>
            </a:r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sr-Cyrl-RS" sz="1000" dirty="0">
                <a:latin typeface="Arial" panose="020B0604020202020204" pitchFamily="34" charset="0"/>
                <a:cs typeface="Arial" panose="020B0604020202020204" pitchFamily="34" charset="0"/>
              </a:rPr>
              <a:t>Општина Бач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| </a:t>
            </a:r>
            <a:r>
              <a:rPr lang="sr-Cyrl-RS" sz="1000" dirty="0">
                <a:latin typeface="Arial" panose="020B0604020202020204" pitchFamily="34" charset="0"/>
                <a:cs typeface="Arial" panose="020B0604020202020204" pitchFamily="34" charset="0"/>
              </a:rPr>
              <a:t>Трг Др Зорана Ђинђића 2,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21420 </a:t>
            </a:r>
            <a:r>
              <a:rPr lang="sr-Cyrl-RS" sz="1000" dirty="0">
                <a:latin typeface="Arial" panose="020B0604020202020204" pitchFamily="34" charset="0"/>
                <a:cs typeface="Arial" panose="020B0604020202020204" pitchFamily="34" charset="0"/>
              </a:rPr>
              <a:t>Бач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| info@bac.rs | www.bac.rs 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2329" y="6248798"/>
            <a:ext cx="371888" cy="40846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5077" y="6306263"/>
            <a:ext cx="280440" cy="35969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86377" y="6301788"/>
            <a:ext cx="835224" cy="451143"/>
          </a:xfrm>
          <a:prstGeom prst="rect">
            <a:avLst/>
          </a:prstGeom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38200" y="165554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r-Cyrl-R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Планирање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838200" y="3115677"/>
            <a:ext cx="10515600" cy="27159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r-Cyrl-R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Свесна и интелектуалн</a:t>
            </a:r>
            <a:r>
              <a:rPr lang="sr-Latn-R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sr-Cyrl-R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људска делатност усмерена ка постизању оптималног односа између циљева којима се тежи и расположивих средстава</a:t>
            </a:r>
          </a:p>
          <a:p>
            <a:pPr marL="0" indent="0">
              <a:buNone/>
            </a:pPr>
            <a:endParaRPr lang="sr-Cyrl-R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r-Cyrl-R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Циљеви планирања:</a:t>
            </a:r>
          </a:p>
          <a:p>
            <a:pPr>
              <a:buFontTx/>
              <a:buChar char="-"/>
            </a:pPr>
            <a:r>
              <a:rPr lang="sr-Cyrl-R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Смањивање конфликата развојних циљева</a:t>
            </a:r>
          </a:p>
          <a:p>
            <a:pPr>
              <a:buFontTx/>
              <a:buChar char="-"/>
            </a:pPr>
            <a:r>
              <a:rPr lang="sr-Cyrl-R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Минимизирање неизвесности</a:t>
            </a:r>
          </a:p>
          <a:p>
            <a:pPr>
              <a:buFontTx/>
              <a:buChar char="-"/>
            </a:pPr>
            <a:r>
              <a:rPr lang="sr-Cyrl-R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Максимизирање корисности </a:t>
            </a:r>
          </a:p>
          <a:p>
            <a:pPr marL="0" indent="0">
              <a:buNone/>
            </a:pPr>
            <a:endParaRPr lang="sr-Cyrl-R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r-Latn-C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Latn-CS" alt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94678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3D70E9C-9702-4EFC-9A93-06850DF174BF}"/>
              </a:ext>
            </a:extLst>
          </p:cNvPr>
          <p:cNvSpPr txBox="1"/>
          <p:nvPr/>
        </p:nvSpPr>
        <p:spPr>
          <a:xfrm>
            <a:off x="6897949" y="6248798"/>
            <a:ext cx="50135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1000" b="1" dirty="0">
                <a:latin typeface="Arial" panose="020B0604020202020204" pitchFamily="34" charset="0"/>
                <a:cs typeface="Arial" panose="020B0604020202020204" pitchFamily="34" charset="0"/>
              </a:rPr>
              <a:t>Подстицање запошљавања младих у дунавском региону јужне Бачке</a:t>
            </a:r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sr-Cyrl-RS" sz="1000" dirty="0">
                <a:latin typeface="Arial" panose="020B0604020202020204" pitchFamily="34" charset="0"/>
                <a:cs typeface="Arial" panose="020B0604020202020204" pitchFamily="34" charset="0"/>
              </a:rPr>
              <a:t>Општина Бач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| </a:t>
            </a:r>
            <a:r>
              <a:rPr lang="sr-Cyrl-RS" sz="1000" dirty="0">
                <a:latin typeface="Arial" panose="020B0604020202020204" pitchFamily="34" charset="0"/>
                <a:cs typeface="Arial" panose="020B0604020202020204" pitchFamily="34" charset="0"/>
              </a:rPr>
              <a:t>Трг Др Зорана Ђинђића 2,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21420 </a:t>
            </a:r>
            <a:r>
              <a:rPr lang="sr-Cyrl-RS" sz="1000" dirty="0">
                <a:latin typeface="Arial" panose="020B0604020202020204" pitchFamily="34" charset="0"/>
                <a:cs typeface="Arial" panose="020B0604020202020204" pitchFamily="34" charset="0"/>
              </a:rPr>
              <a:t>Бач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| info@bac.rs | www.bac.rs 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329" y="6248798"/>
            <a:ext cx="371888" cy="40846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5077" y="6306263"/>
            <a:ext cx="280440" cy="35969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86377" y="6301788"/>
            <a:ext cx="835224" cy="451143"/>
          </a:xfrm>
          <a:prstGeom prst="rect">
            <a:avLst/>
          </a:prstGeom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79489" y="165681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r-Cyrl-R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Процес планирања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838200" y="3115677"/>
            <a:ext cx="10515600" cy="27159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r-Cyrl-RS" altLang="en-US" sz="2000" dirty="0"/>
          </a:p>
          <a:p>
            <a:pPr marL="0" indent="0">
              <a:buNone/>
            </a:pPr>
            <a:r>
              <a:rPr lang="sr-Latn-CS" altLang="en-US" sz="2000" dirty="0"/>
              <a:t/>
            </a:r>
            <a:br>
              <a:rPr lang="sr-Latn-CS" altLang="en-US" sz="2000" dirty="0"/>
            </a:b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453962" y="2556931"/>
            <a:ext cx="2981851" cy="283533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sr-Cyrl-RS" altLang="en-US" sz="2400" dirty="0" smtClean="0">
                <a:latin typeface="+mn-lt"/>
              </a:rPr>
              <a:t>Где се налазимо?</a:t>
            </a:r>
            <a:endParaRPr lang="sr-Latn-CS" altLang="en-US" sz="2400" dirty="0" smtClean="0">
              <a:latin typeface="+mn-lt"/>
            </a:endParaRPr>
          </a:p>
          <a:p>
            <a:pPr algn="ctr" eaLnBrk="1" hangingPunct="1"/>
            <a:r>
              <a:rPr lang="sr-Latn-CS" altLang="en-US" sz="2400" dirty="0" smtClean="0">
                <a:latin typeface="+mn-lt"/>
              </a:rPr>
              <a:t> </a:t>
            </a:r>
          </a:p>
          <a:p>
            <a:pPr algn="ctr" eaLnBrk="1" hangingPunct="1"/>
            <a:r>
              <a:rPr lang="sr-Latn-CS" altLang="en-US" dirty="0" smtClean="0">
                <a:cs typeface="Arial" panose="020B0604020202020204" pitchFamily="34" charset="0"/>
              </a:rPr>
              <a:t>(</a:t>
            </a:r>
            <a:r>
              <a:rPr lang="sr-Cyrl-RS" altLang="en-US" dirty="0">
                <a:cs typeface="Arial" panose="020B0604020202020204" pitchFamily="34" charset="0"/>
              </a:rPr>
              <a:t>к</a:t>
            </a:r>
            <a:r>
              <a:rPr lang="sr-Cyrl-RS" altLang="en-US" dirty="0" smtClean="0">
                <a:cs typeface="Arial" panose="020B0604020202020204" pitchFamily="34" charset="0"/>
              </a:rPr>
              <a:t>о смо, шта </a:t>
            </a:r>
          </a:p>
          <a:p>
            <a:pPr algn="ctr" eaLnBrk="1" hangingPunct="1"/>
            <a:r>
              <a:rPr lang="sr-Cyrl-RS" altLang="en-US" dirty="0" smtClean="0">
                <a:cs typeface="Arial" panose="020B0604020202020204" pitchFamily="34" charset="0"/>
              </a:rPr>
              <a:t>радимо и зашто?)</a:t>
            </a:r>
            <a:endParaRPr lang="sr-Latn-CS" altLang="en-US" dirty="0">
              <a:cs typeface="Arial" panose="020B0604020202020204" pitchFamily="34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7872919" y="2556931"/>
            <a:ext cx="3023677" cy="283533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sr-Cyrl-RS" altLang="en-US" sz="2400" dirty="0" smtClean="0">
                <a:latin typeface="+mn-lt"/>
              </a:rPr>
              <a:t>Где желимо да будемо</a:t>
            </a:r>
          </a:p>
          <a:p>
            <a:pPr algn="ctr" eaLnBrk="1" hangingPunct="1"/>
            <a:endParaRPr lang="sr-Latn-CS" altLang="en-US" sz="2400" dirty="0" smtClean="0">
              <a:latin typeface="+mn-lt"/>
            </a:endParaRPr>
          </a:p>
          <a:p>
            <a:pPr algn="ctr" eaLnBrk="1" hangingPunct="1"/>
            <a:r>
              <a:rPr lang="sr-Latn-CS" altLang="en-US" dirty="0" smtClean="0">
                <a:cs typeface="Arial" panose="020B0604020202020204" pitchFamily="34" charset="0"/>
              </a:rPr>
              <a:t>(</a:t>
            </a:r>
            <a:r>
              <a:rPr lang="sr-Cyrl-RS" altLang="en-US" dirty="0" smtClean="0">
                <a:cs typeface="Arial" panose="020B0604020202020204" pitchFamily="34" charset="0"/>
              </a:rPr>
              <a:t>шта желимо да будемо</a:t>
            </a:r>
          </a:p>
          <a:p>
            <a:pPr algn="ctr" eaLnBrk="1" hangingPunct="1"/>
            <a:r>
              <a:rPr lang="sr-Cyrl-RS" altLang="en-US" dirty="0">
                <a:cs typeface="Arial" panose="020B0604020202020204" pitchFamily="34" charset="0"/>
              </a:rPr>
              <a:t>ш</a:t>
            </a:r>
            <a:r>
              <a:rPr lang="sr-Cyrl-RS" altLang="en-US" dirty="0" smtClean="0">
                <a:cs typeface="Arial" panose="020B0604020202020204" pitchFamily="34" charset="0"/>
              </a:rPr>
              <a:t>та ћемо радити и зашто?)</a:t>
            </a:r>
            <a:endParaRPr lang="sr-Latn-CS" altLang="en-US" dirty="0">
              <a:cs typeface="Arial" panose="020B0604020202020204" pitchFamily="34" charset="0"/>
            </a:endParaRP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5351462" y="3519755"/>
            <a:ext cx="191135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sr-Cyrl-RS" altLang="en-US" sz="2400" dirty="0" smtClean="0"/>
              <a:t>Како стићи?</a:t>
            </a:r>
            <a:endParaRPr lang="sr-Latn-CS" altLang="en-US" sz="2400" dirty="0"/>
          </a:p>
        </p:txBody>
      </p:sp>
      <p:sp>
        <p:nvSpPr>
          <p:cNvPr id="4" name="Right Arrow 3"/>
          <p:cNvSpPr/>
          <p:nvPr/>
        </p:nvSpPr>
        <p:spPr>
          <a:xfrm>
            <a:off x="5578498" y="3216846"/>
            <a:ext cx="1611712" cy="1827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087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3D70E9C-9702-4EFC-9A93-06850DF174BF}"/>
              </a:ext>
            </a:extLst>
          </p:cNvPr>
          <p:cNvSpPr txBox="1"/>
          <p:nvPr/>
        </p:nvSpPr>
        <p:spPr>
          <a:xfrm>
            <a:off x="6897949" y="6248798"/>
            <a:ext cx="50135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1000" b="1" dirty="0">
                <a:latin typeface="Arial" panose="020B0604020202020204" pitchFamily="34" charset="0"/>
                <a:cs typeface="Arial" panose="020B0604020202020204" pitchFamily="34" charset="0"/>
              </a:rPr>
              <a:t>Подстицање запошљавања младих у дунавском региону јужне Бачке</a:t>
            </a:r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sr-Cyrl-RS" sz="1000" dirty="0">
                <a:latin typeface="Arial" panose="020B0604020202020204" pitchFamily="34" charset="0"/>
                <a:cs typeface="Arial" panose="020B0604020202020204" pitchFamily="34" charset="0"/>
              </a:rPr>
              <a:t>Општина Бач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| </a:t>
            </a:r>
            <a:r>
              <a:rPr lang="sr-Cyrl-RS" sz="1000" dirty="0">
                <a:latin typeface="Arial" panose="020B0604020202020204" pitchFamily="34" charset="0"/>
                <a:cs typeface="Arial" panose="020B0604020202020204" pitchFamily="34" charset="0"/>
              </a:rPr>
              <a:t>Трг Др Зорана Ђинђића 2,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21420 </a:t>
            </a:r>
            <a:r>
              <a:rPr lang="sr-Cyrl-RS" sz="1000" dirty="0">
                <a:latin typeface="Arial" panose="020B0604020202020204" pitchFamily="34" charset="0"/>
                <a:cs typeface="Arial" panose="020B0604020202020204" pitchFamily="34" charset="0"/>
              </a:rPr>
              <a:t>Бач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| info@bac.rs | www.bac.rs 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2329" y="6248798"/>
            <a:ext cx="371888" cy="40846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5077" y="6306263"/>
            <a:ext cx="280440" cy="35969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86377" y="6301788"/>
            <a:ext cx="835224" cy="451143"/>
          </a:xfrm>
          <a:prstGeom prst="rect">
            <a:avLst/>
          </a:prstGeom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38200" y="165554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r-Latn-R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sr-Cyrl-R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рганизовање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838200" y="3115677"/>
            <a:ext cx="10515600" cy="27159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је фаза процеса менаџмента у којој се дефинишу послови које треба урадити, у којој се врши подела рада, групишу послови у одговарајуће структуре и координирају активности свих чланова организације ради остваривања постављених циљева</a:t>
            </a:r>
          </a:p>
          <a:p>
            <a:pPr marL="0" indent="0">
              <a:buNone/>
            </a:pPr>
            <a:r>
              <a:rPr lang="sr-Cyrl-R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Неопходно је да се организовање одвија према стандардним и унапред прописаним процедурама, који се унапред прописују а крајњи џиљ је постизање ефикасног пословања</a:t>
            </a:r>
            <a:endParaRPr lang="sr-Cyrl-R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r-Latn-C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Latn-CS" alt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5392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3D70E9C-9702-4EFC-9A93-06850DF174BF}"/>
              </a:ext>
            </a:extLst>
          </p:cNvPr>
          <p:cNvSpPr txBox="1"/>
          <p:nvPr/>
        </p:nvSpPr>
        <p:spPr>
          <a:xfrm>
            <a:off x="6897949" y="6248798"/>
            <a:ext cx="50135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1000" b="1" dirty="0">
                <a:latin typeface="Arial" panose="020B0604020202020204" pitchFamily="34" charset="0"/>
                <a:cs typeface="Arial" panose="020B0604020202020204" pitchFamily="34" charset="0"/>
              </a:rPr>
              <a:t>Подстицање запошљавања младих у дунавском региону јужне Бачке</a:t>
            </a:r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sr-Cyrl-RS" sz="1000" dirty="0">
                <a:latin typeface="Arial" panose="020B0604020202020204" pitchFamily="34" charset="0"/>
                <a:cs typeface="Arial" panose="020B0604020202020204" pitchFamily="34" charset="0"/>
              </a:rPr>
              <a:t>Општина Бач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| </a:t>
            </a:r>
            <a:r>
              <a:rPr lang="sr-Cyrl-RS" sz="1000" dirty="0">
                <a:latin typeface="Arial" panose="020B0604020202020204" pitchFamily="34" charset="0"/>
                <a:cs typeface="Arial" panose="020B0604020202020204" pitchFamily="34" charset="0"/>
              </a:rPr>
              <a:t>Трг Др Зорана Ђинђића 2,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21420 </a:t>
            </a:r>
            <a:r>
              <a:rPr lang="sr-Cyrl-RS" sz="1000" dirty="0">
                <a:latin typeface="Arial" panose="020B0604020202020204" pitchFamily="34" charset="0"/>
                <a:cs typeface="Arial" panose="020B0604020202020204" pitchFamily="34" charset="0"/>
              </a:rPr>
              <a:t>Бач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| info@bac.rs | www.bac.rs 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2329" y="6248798"/>
            <a:ext cx="371888" cy="40846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5077" y="6306263"/>
            <a:ext cx="280440" cy="35969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86377" y="6301788"/>
            <a:ext cx="835224" cy="451143"/>
          </a:xfrm>
          <a:prstGeom prst="rect">
            <a:avLst/>
          </a:prstGeom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38200" y="1655540"/>
            <a:ext cx="10515600" cy="815811"/>
          </a:xfrm>
        </p:spPr>
        <p:txBody>
          <a:bodyPr>
            <a:normAutofit/>
          </a:bodyPr>
          <a:lstStyle/>
          <a:p>
            <a:pPr algn="ctr"/>
            <a:r>
              <a:rPr lang="sr-Cyrl-R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Вођење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838200" y="2281882"/>
            <a:ext cx="10515600" cy="35497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r-Cyrl-R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Менаџмент обухвата вештину вођења послова са људима и </a:t>
            </a:r>
            <a:r>
              <a:rPr lang="sr-Cyrl-R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lang="sr-Cyrl-R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з </a:t>
            </a:r>
            <a:r>
              <a:rPr lang="sr-Cyrl-R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помоћ људи ради остваривања постављених циљева предузећа</a:t>
            </a:r>
          </a:p>
          <a:p>
            <a:pPr marL="0" indent="0">
              <a:buNone/>
            </a:pPr>
            <a:r>
              <a:rPr lang="sr-Cyrl-R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Водећи пословање и предузеће, менаџери утичу на сараднике и извршиоце да ефикасније обављају своје послове и да што више доприносе успеху предузећа као целине</a:t>
            </a:r>
          </a:p>
          <a:p>
            <a:pPr marL="0" indent="0">
              <a:buNone/>
            </a:pPr>
            <a:r>
              <a:rPr lang="sr-Cyrl-R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Битне компоненте ове активности:</a:t>
            </a:r>
          </a:p>
          <a:p>
            <a:pPr>
              <a:buFontTx/>
              <a:buChar char="-"/>
            </a:pPr>
            <a:r>
              <a:rPr lang="sr-Cyrl-R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Понашање појединца и групе (сарадња)</a:t>
            </a:r>
          </a:p>
          <a:p>
            <a:pPr>
              <a:buFontTx/>
              <a:buChar char="-"/>
            </a:pPr>
            <a:r>
              <a:rPr lang="sr-Cyrl-R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Комуникација између учесника у процесу рада и пословања</a:t>
            </a:r>
          </a:p>
          <a:p>
            <a:pPr>
              <a:buFontTx/>
              <a:buChar char="-"/>
            </a:pPr>
            <a:r>
              <a:rPr lang="sr-Cyrl-R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Мотивација извршилаца послова за залагање на послу</a:t>
            </a:r>
          </a:p>
          <a:p>
            <a:pPr>
              <a:buFontTx/>
              <a:buChar char="-"/>
            </a:pPr>
            <a:r>
              <a:rPr lang="sr-Cyrl-R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Вођство (ауторитет и стил менаџера и руководилаца)</a:t>
            </a:r>
            <a:r>
              <a:rPr lang="sr-Latn-C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Latn-CS" alt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93824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587</TotalTime>
  <Words>822</Words>
  <Application>Microsoft Office PowerPoint</Application>
  <PresentationFormat>Widescreen</PresentationFormat>
  <Paragraphs>102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Helvetica Light</vt:lpstr>
      <vt:lpstr>Roboto</vt:lpstr>
      <vt:lpstr>Office tema</vt:lpstr>
      <vt:lpstr>PowerPoint Presentation</vt:lpstr>
      <vt:lpstr>Менаџерске вештине управљања</vt:lpstr>
      <vt:lpstr>Менаџмент</vt:lpstr>
      <vt:lpstr>PowerPoint Presentation</vt:lpstr>
      <vt:lpstr>Meнаџмент функције</vt:lpstr>
      <vt:lpstr>Планирање</vt:lpstr>
      <vt:lpstr>Процес планирања</vt:lpstr>
      <vt:lpstr>Oрганизовање</vt:lpstr>
      <vt:lpstr>Вођење</vt:lpstr>
      <vt:lpstr>Фактори вођства</vt:lpstr>
      <vt:lpstr>Карактеристике добрих лидера</vt:lpstr>
      <vt:lpstr>Контрола пословања</vt:lpstr>
      <vt:lpstr>Интерактивна вежба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Marko Zakovski</dc:creator>
  <cp:lastModifiedBy>Korisnik</cp:lastModifiedBy>
  <cp:revision>49</cp:revision>
  <cp:lastPrinted>2020-01-14T09:46:00Z</cp:lastPrinted>
  <dcterms:created xsi:type="dcterms:W3CDTF">2018-07-23T14:48:56Z</dcterms:created>
  <dcterms:modified xsi:type="dcterms:W3CDTF">2020-02-04T11:38:17Z</dcterms:modified>
</cp:coreProperties>
</file>