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7" r:id="rId3"/>
    <p:sldId id="268" r:id="rId4"/>
    <p:sldId id="266" r:id="rId5"/>
    <p:sldId id="269" r:id="rId6"/>
    <p:sldId id="270" r:id="rId7"/>
    <p:sldId id="271" r:id="rId8"/>
    <p:sldId id="311" r:id="rId9"/>
    <p:sldId id="272" r:id="rId10"/>
    <p:sldId id="323" r:id="rId11"/>
    <p:sldId id="312" r:id="rId12"/>
    <p:sldId id="313" r:id="rId13"/>
    <p:sldId id="314" r:id="rId14"/>
    <p:sldId id="315" r:id="rId15"/>
    <p:sldId id="316" r:id="rId16"/>
    <p:sldId id="324" r:id="rId17"/>
    <p:sldId id="318" r:id="rId18"/>
    <p:sldId id="317" r:id="rId19"/>
    <p:sldId id="319" r:id="rId20"/>
    <p:sldId id="320" r:id="rId21"/>
    <p:sldId id="321" r:id="rId22"/>
    <p:sldId id="322" r:id="rId23"/>
    <p:sldId id="325" r:id="rId24"/>
    <p:sldId id="264" r:id="rId25"/>
    <p:sldId id="265" r:id="rId26"/>
  </p:sldIdLst>
  <p:sldSz cx="12192000" cy="6858000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7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856012A-6555-4DAE-8530-564E70E69E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C676DA-B9FD-4435-884D-FEC95ACF41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EE1E4-3DBF-4D39-8C26-ACDDF358106F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E0A4B1-0E66-4892-AD35-B5B24F6A34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A43A8B-0505-4BE6-A210-19BFFE94FA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0BCFE-18BE-4456-A9ED-A33FF7CD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8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4BDBC-4FB3-4F78-997A-FD7FEDFAFFA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7BC76-D222-42C9-B237-4CD4730DB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8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209214-CADD-4310-A225-243829886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DB1B69F-B70D-490A-A3AA-538BB79D9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3A345DEE-9FA3-4874-8425-D8FCB082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341-B9AA-428F-B703-D60B0DFDEA2D}" type="datetimeFigureOut">
              <a:rPr lang="sr-Latn-RS" smtClean="0"/>
              <a:t>05.02.2020.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0A56D8E0-F2B4-4523-943F-CF8A781C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5993B641-D68C-4395-AECB-EBD68B9F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1B9-1000-49DC-BB61-7CB231E024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456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32587F-F800-4EAE-BDAE-F51B445A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DE804E09-4D56-4995-8AD8-303AF3F83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27BBD1EE-8FEF-4EBB-8C99-D0693ED2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341-B9AA-428F-B703-D60B0DFDEA2D}" type="datetimeFigureOut">
              <a:rPr lang="sr-Latn-RS" smtClean="0"/>
              <a:t>05.02.2020.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DF3F9F48-30FD-436C-B547-13BC5D75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2BC9FDEF-A514-4553-B241-AC0A9C38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1B9-1000-49DC-BB61-7CB231E024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3315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xmlns="" id="{04575484-A52A-4089-85D0-7ADB2FB42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D3F1C1A8-66F2-411C-A72F-F2EC43596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68E30430-882C-4A84-B5C9-68929184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341-B9AA-428F-B703-D60B0DFDEA2D}" type="datetimeFigureOut">
              <a:rPr lang="sr-Latn-RS" smtClean="0"/>
              <a:t>05.02.2020.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3911A46F-C9CE-4D6E-A2B2-4D4BFDA1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1C45192F-14DC-40DA-8003-C0A71FF1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1B9-1000-49DC-BB61-7CB231E024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5972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50B8E7-07E6-409F-B88A-41469ED9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B236C6B7-3AED-4965-AAE8-92D999949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A8FA4151-3202-4902-ACBA-D5430584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341-B9AA-428F-B703-D60B0DFDEA2D}" type="datetimeFigureOut">
              <a:rPr lang="sr-Latn-RS" smtClean="0"/>
              <a:t>05.02.2020.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2118CDE4-09A2-4B8A-A72E-DBAE9BEF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BD5568CE-135F-4915-9486-CA0A9174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1B9-1000-49DC-BB61-7CB231E024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356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D38B81-EC10-45BA-B210-B16E9F96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E4E25E7C-B157-4B89-8ADE-1466CFD75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61FE79CE-BC9D-41D4-98D1-70D7DD68C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341-B9AA-428F-B703-D60B0DFDEA2D}" type="datetimeFigureOut">
              <a:rPr lang="sr-Latn-RS" smtClean="0"/>
              <a:t>05.02.2020.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1F7770B6-B102-44F8-99BA-80EF16AE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22EFB9AD-FE3C-481D-934B-10FE34AE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1B9-1000-49DC-BB61-7CB231E024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0176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552693E-7ED5-4BF1-B528-F0FAFBFD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2B07742C-9B80-4F05-B8BF-0C00D2268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A7543F43-2C80-401D-92C5-BBFEA8602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A6F8CAA7-D740-4AA5-91F5-EE209870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341-B9AA-428F-B703-D60B0DFDEA2D}" type="datetimeFigureOut">
              <a:rPr lang="sr-Latn-RS" smtClean="0"/>
              <a:t>05.02.2020.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0F230763-C92A-4EA6-AF54-0AE8ADED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7A01AA9E-062E-4648-BAAC-74D1FA09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1B9-1000-49DC-BB61-7CB231E024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829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B27D6B-97AE-4914-962E-9DF668EE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1FE8E5B3-35EF-47A5-8F02-7CDE3106B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613CC02B-AC99-4FB2-9868-A8C9EE8EF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xmlns="" id="{114FC69E-179C-43F7-8772-E6F681B1C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xmlns="" id="{179922DF-C1AC-4F82-AA22-04F86A1F4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xmlns="" id="{EF440A57-8E00-43F3-B004-D8F1D5A4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341-B9AA-428F-B703-D60B0DFDEA2D}" type="datetimeFigureOut">
              <a:rPr lang="sr-Latn-RS" smtClean="0"/>
              <a:t>05.02.2020.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xmlns="" id="{C2B98267-FBB2-4B03-BCA0-C610888E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xmlns="" id="{DF973B70-823E-460C-9907-D7E4AA8F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1B9-1000-49DC-BB61-7CB231E024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259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5E6DFF-66F8-45CE-9D94-827F4A19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A95D257F-66F0-4176-A1C3-1ECB7B4E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341-B9AA-428F-B703-D60B0DFDEA2D}" type="datetimeFigureOut">
              <a:rPr lang="sr-Latn-RS" smtClean="0"/>
              <a:t>05.02.2020.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76EB5011-CF6B-4DBB-981F-1D8F76D8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xmlns="" id="{805D003C-8FF4-4F31-A3B4-81D89015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1B9-1000-49DC-BB61-7CB231E024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293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A95D0C80-CEEE-41B0-B964-AA49EB86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341-B9AA-428F-B703-D60B0DFDEA2D}" type="datetimeFigureOut">
              <a:rPr lang="sr-Latn-RS" smtClean="0"/>
              <a:t>05.02.2020.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C92D04EA-FDFB-4203-9F6C-001D962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xmlns="" id="{0036328F-5499-42C7-8BA6-2C387EE2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1B9-1000-49DC-BB61-7CB231E024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623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01385D4-6A78-4280-8CF2-AF5F3DE1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A8AB7B77-9F1A-4DEA-9713-36E82E2BF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41483EFC-C0E3-4806-8DF7-0C8BA59E4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E7028E2B-90D0-41AE-B010-FA6DABE5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341-B9AA-428F-B703-D60B0DFDEA2D}" type="datetimeFigureOut">
              <a:rPr lang="sr-Latn-RS" smtClean="0"/>
              <a:t>05.02.2020.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0457D33D-440D-4B11-9EBB-516EB09E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F710AF4F-0F08-4220-A788-E6C0F2E7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1B9-1000-49DC-BB61-7CB231E024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8591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6E3A4F-963C-44C0-A356-93EE1E4A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xmlns="" id="{52618836-5219-426D-AE12-43D199D87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6E69CEA4-0B49-4973-916F-686B5C328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120F4631-7543-4B1B-86B7-3B157B115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4341-B9AA-428F-B703-D60B0DFDEA2D}" type="datetimeFigureOut">
              <a:rPr lang="sr-Latn-RS" smtClean="0"/>
              <a:t>05.02.2020.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FE519665-0A87-4EA6-83E7-B429386B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974A13EE-797D-4882-89D3-5F61C50D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1B9-1000-49DC-BB61-7CB231E024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5056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xmlns="" id="{6F38DA8A-18ED-4E45-86A3-B6EE86922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8771216E-7DDB-4D3E-B2C1-D7AFD09A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9D8A9D76-BE1F-413F-A3A2-B77FE4361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74341-B9AA-428F-B703-D60B0DFDEA2D}" type="datetimeFigureOut">
              <a:rPr lang="sr-Latn-RS" smtClean="0"/>
              <a:t>05.02.2020.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AC4094B6-55E6-4AC1-8846-7951DA1BE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D5E45284-E9FF-4EB9-810D-587A42BC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21B9-1000-49DC-BB61-7CB231E024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060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r.gov.rs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ljucivanjemladih.rs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xmlns="" id="{1BA60425-7EB8-4A9F-82E8-F69B0861AFBE}"/>
              </a:ext>
            </a:extLst>
          </p:cNvPr>
          <p:cNvSpPr>
            <a:spLocks/>
          </p:cNvSpPr>
          <p:nvPr/>
        </p:nvSpPr>
        <p:spPr bwMode="auto">
          <a:xfrm>
            <a:off x="1952933" y="3429000"/>
            <a:ext cx="8523793" cy="711200"/>
          </a:xfrm>
          <a:custGeom>
            <a:avLst/>
            <a:gdLst>
              <a:gd name="T0" fmla="*/ 2147483647 w 21600"/>
              <a:gd name="T1" fmla="*/ 385511747 h 21600"/>
              <a:gd name="T2" fmla="*/ 2147483647 w 21600"/>
              <a:gd name="T3" fmla="*/ 385511747 h 21600"/>
              <a:gd name="T4" fmla="*/ 2147483647 w 21600"/>
              <a:gd name="T5" fmla="*/ 385511747 h 21600"/>
              <a:gd name="T6" fmla="*/ 2147483647 w 21600"/>
              <a:gd name="T7" fmla="*/ 3855117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sr-Cyrl-RS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" pitchFamily="2" charset="0"/>
              </a:rPr>
              <a:t>Подстицање запошљавања младих у дунавском региону јужне Бачке</a:t>
            </a:r>
            <a:endParaRPr lang="en-US" alt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96239"/>
            <a:ext cx="371888" cy="408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412" y="6245011"/>
            <a:ext cx="280440" cy="359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57" y="6205035"/>
            <a:ext cx="835224" cy="451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D70E9C-9702-4EFC-9A93-06850DF174BF}"/>
              </a:ext>
            </a:extLst>
          </p:cNvPr>
          <p:cNvSpPr txBox="1"/>
          <p:nvPr/>
        </p:nvSpPr>
        <p:spPr>
          <a:xfrm>
            <a:off x="6897949" y="6248798"/>
            <a:ext cx="5013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" b="1" dirty="0">
                <a:latin typeface="Arial" panose="020B0604020202020204" pitchFamily="34" charset="0"/>
                <a:cs typeface="Arial" panose="020B0604020202020204" pitchFamily="34" charset="0"/>
              </a:rPr>
              <a:t>Подстицање запошљавања младих у дунавском региону јужне Бачке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RS" sz="1000" dirty="0">
                <a:latin typeface="Arial" panose="020B0604020202020204" pitchFamily="34" charset="0"/>
                <a:cs typeface="Arial" panose="020B0604020202020204" pitchFamily="34" charset="0"/>
              </a:rPr>
              <a:t>Општина Бач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sr-Cyrl-RS" sz="1000" dirty="0">
                <a:latin typeface="Arial" panose="020B0604020202020204" pitchFamily="34" charset="0"/>
                <a:cs typeface="Arial" panose="020B0604020202020204" pitchFamily="34" charset="0"/>
              </a:rPr>
              <a:t>Трг Др Зорана Ђинђића 2,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21420 </a:t>
            </a:r>
            <a:r>
              <a:rPr lang="sr-Cyrl-RS" sz="1000" dirty="0">
                <a:latin typeface="Arial" panose="020B0604020202020204" pitchFamily="34" charset="0"/>
                <a:cs typeface="Arial" panose="020B0604020202020204" pitchFamily="34" charset="0"/>
              </a:rPr>
              <a:t>Бач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| info@bac.rs | www.bac.rs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1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217" y="1444270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РЕГИСТРАЦИЈА - НАДЛЕЖНОСТ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004414" y="2488363"/>
            <a:ext cx="5277603" cy="3527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5065" y="6301788"/>
            <a:ext cx="5011346" cy="426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7196" y="2488362"/>
            <a:ext cx="3087231" cy="35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8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217" y="1444270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РЕГИСТРАЦИЈЕ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5854" y="2769833"/>
            <a:ext cx="10515600" cy="321371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Регистар се уписује: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Оснивање, статусне промене и брисање привредних субјеката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Подаци о привредном субјекту од значаја за правни промет - забележбе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Други подаци одређени законом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065" y="6301788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7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217" y="144427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latin typeface="Arial" panose="020B0604020202020204" pitchFamily="34" charset="0"/>
              </a:rPr>
              <a:t>„ONE STOP SHOP”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5854" y="2769833"/>
            <a:ext cx="10515600" cy="2077375"/>
          </a:xfrm>
        </p:spPr>
        <p:txBody>
          <a:bodyPr>
            <a:normAutofit/>
          </a:bodyPr>
          <a:lstStyle/>
          <a:p>
            <a:pPr marL="0" indent="0" algn="just" defTabSz="179388">
              <a:buNone/>
            </a:pPr>
            <a:r>
              <a:rPr lang="sr-Cyrl-C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Једношалтерски систем регистрације привредних </a:t>
            </a:r>
            <a:r>
              <a:rPr lang="sr-Cyrl-C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субјеката</a:t>
            </a:r>
            <a:r>
              <a:rPr lang="sr-Cyrl-C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почео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је са применом 6. маја 2009. године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у АПР</a:t>
            </a:r>
            <a:r>
              <a:rPr lang="sr-Cyrl-C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-у</a:t>
            </a:r>
            <a:r>
              <a:rPr lang="sr-Cyrl-R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C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179388">
              <a:buNone/>
            </a:pPr>
            <a:r>
              <a:rPr lang="sr-Cyrl-C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Обухвата </a:t>
            </a:r>
            <a:r>
              <a:rPr lang="sr-Cyrl-C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електронско повезивање више државних органа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(АПР, </a:t>
            </a:r>
            <a:r>
              <a:rPr lang="sr-Cyrl-C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Пореску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управу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C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Републички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фонд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 здравствено осигурање и Републички Фонд за пензијско и инвалидско осигурање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sr-Cyrl-C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односно пружање услуге регистрације привредног субјекта и добијања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ПИБ</a:t>
            </a:r>
            <a:r>
              <a:rPr lang="sr-Cyrl-R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-а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на једном месту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у АПР</a:t>
            </a:r>
            <a:r>
              <a:rPr lang="sr-Cyrl-C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-у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065" y="6301788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217" y="1444270"/>
            <a:ext cx="10515600" cy="1325563"/>
          </a:xfrm>
        </p:spPr>
        <p:txBody>
          <a:bodyPr>
            <a:normAutofit/>
          </a:bodyPr>
          <a:lstStyle/>
          <a:p>
            <a:r>
              <a:rPr lang="sr-Cyrl-RS" altLang="en-US" sz="3600" b="1" dirty="0">
                <a:latin typeface="Arial" panose="020B0604020202020204" pitchFamily="34" charset="0"/>
              </a:rPr>
              <a:t>ПОСТУПАК  РЕГИСТРАЦИЈЕ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73" y="2379216"/>
            <a:ext cx="10515600" cy="401270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defRPr/>
            </a:pPr>
            <a:r>
              <a:rPr lang="sr-Cyrl-C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сајту АПР-а проверити да ли је</a:t>
            </a:r>
            <a:r>
              <a:rPr lang="en-U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пословно име које се жели регистровати</a:t>
            </a:r>
            <a:r>
              <a:rPr lang="en-U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слободно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FontTx/>
              <a:buChar char="•"/>
              <a:defRPr/>
            </a:pPr>
            <a:r>
              <a:rPr lang="sr-Cyrl-C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Поступак регистрације покреће се у АПР-у лично или поштом подношењем регистрационе</a:t>
            </a:r>
            <a:r>
              <a:rPr lang="en-U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пријаве</a:t>
            </a:r>
            <a:r>
              <a:rPr lang="en-U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оснивања</a:t>
            </a:r>
            <a:r>
              <a:rPr lang="en-U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прописаном образцу </a:t>
            </a:r>
            <a:r>
              <a:rPr lang="en-U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C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зависности од правне форме субјекта који се оснива, уз пратећу документацију и доказ о уплати накнаде</a:t>
            </a:r>
          </a:p>
          <a:p>
            <a:pPr marL="0" indent="0">
              <a:lnSpc>
                <a:spcPct val="120000"/>
              </a:lnSpc>
              <a:buFontTx/>
              <a:buChar char="•"/>
              <a:defRPr/>
            </a:pPr>
            <a:endParaRPr lang="sr-Cyrl-CS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FontTx/>
              <a:buChar char="•"/>
              <a:defRPr/>
            </a:pPr>
            <a:r>
              <a:rPr lang="sr-Cyrl-C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Уплате накнада за услуге које пружа Агенција у оквиру Регистра привредних субјеката </a:t>
            </a:r>
            <a:r>
              <a:rPr lang="en-U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Cyrl-C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привредна друштва и предузетници</a:t>
            </a:r>
            <a:r>
              <a:rPr lang="en-U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C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врше се на рачун</a:t>
            </a:r>
            <a:r>
              <a:rPr lang="en-U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840-29770845-52, </a:t>
            </a:r>
            <a:r>
              <a:rPr lang="sr-Cyrl-C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</a:t>
            </a:r>
            <a:r>
              <a:rPr lang="en-U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 </a:t>
            </a:r>
            <a:endParaRPr lang="sr-Cyrl-RS" altLang="en-US" sz="6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Tx/>
              <a:buChar char="•"/>
              <a:defRPr/>
            </a:pPr>
            <a:endParaRPr lang="sr-Cyrl-RS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Tx/>
              <a:buChar char="•"/>
              <a:defRPr/>
            </a:pPr>
            <a:r>
              <a:rPr lang="sr-Cyrl-C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 детаљни подаци поступка регистрације и потребне пријаве доступни су на сајту </a:t>
            </a:r>
            <a:r>
              <a:rPr lang="en-GB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www.apr.gov.rs</a:t>
            </a:r>
            <a:r>
              <a:rPr lang="sr-Cyrl-CS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sr-Cyrl-CS" altLang="en-US" sz="45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ru-RU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Пријаве се на сајту АПР-а из одељка Обрасци преузимају бесплатно, док се у Агенцији за привредне регистре преузимају уз накнаду од 120,00 РСД</a:t>
            </a:r>
            <a:endParaRPr lang="sr-Cyrl-CS" altLang="en-US" sz="6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5065" y="6301788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02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217" y="1444270"/>
            <a:ext cx="10515600" cy="1423217"/>
          </a:xfrm>
        </p:spPr>
        <p:txBody>
          <a:bodyPr>
            <a:normAutofit/>
          </a:bodyPr>
          <a:lstStyle/>
          <a:p>
            <a:pPr algn="just"/>
            <a:r>
              <a:rPr lang="ru-RU" altLang="en-US" sz="3600" b="1" dirty="0">
                <a:latin typeface="Arial" panose="020B0604020202020204" pitchFamily="34" charset="0"/>
              </a:rPr>
              <a:t>ПОТРЕБНА ДОКУМЕНТАЦИЈА ЗА ОСНИВАЊЕ ПРЕДУЗЕТНИКА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5854" y="2769833"/>
            <a:ext cx="10515600" cy="2894120"/>
          </a:xfrm>
        </p:spPr>
        <p:txBody>
          <a:bodyPr>
            <a:normAutofit/>
          </a:bodyPr>
          <a:lstStyle/>
          <a:p>
            <a:pPr marL="0" indent="0" algn="just" defTabSz="179388">
              <a:buNone/>
            </a:pP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Јединствена регистрациона пријава оснивања правних лица и других субјеката и уписа у јединствени регистар пореских обвезника</a:t>
            </a:r>
          </a:p>
          <a:p>
            <a:pPr marL="0" indent="0" algn="just" defTabSz="179388">
              <a:buNone/>
            </a:pP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Доказ о идентитету предузетника (за домаће физичко лице - фотокопија личне карте, а за страно – фотокопија пасоша, односно фотокопија личне карте, ако је издата странцу)</a:t>
            </a:r>
          </a:p>
          <a:p>
            <a:pPr marL="0" indent="0" algn="just" defTabSz="179388">
              <a:buNone/>
            </a:pP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Доказ о уплати накнаде за регистрацију предузетника – 1.500,00 РСД</a:t>
            </a:r>
          </a:p>
          <a:p>
            <a:pPr marL="0" indent="0" algn="just" defTabSz="179388">
              <a:buNone/>
            </a:pP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Дозвола, сагласност или други акт надлежног органа, ако је то посебним законом прописано као услов за регистрацију</a:t>
            </a:r>
          </a:p>
          <a:p>
            <a:pPr marL="0" indent="0" algn="just" defTabSz="179388">
              <a:buNone/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065" y="6301788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20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4732" y="1577436"/>
            <a:ext cx="10515600" cy="1268096"/>
          </a:xfrm>
        </p:spPr>
        <p:txBody>
          <a:bodyPr>
            <a:normAutofit/>
          </a:bodyPr>
          <a:lstStyle/>
          <a:p>
            <a:pPr algn="just"/>
            <a:r>
              <a:rPr lang="ru-RU" altLang="en-US" sz="3600" b="1" dirty="0">
                <a:latin typeface="Arial" panose="020B0604020202020204" pitchFamily="34" charset="0"/>
              </a:rPr>
              <a:t>ПОТРЕБНА ДОКУМЕНТАЦИЈА ЗА ОСНИВАЊЕ ДОО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44732" y="2769872"/>
            <a:ext cx="10515600" cy="3478926"/>
          </a:xfrm>
        </p:spPr>
        <p:txBody>
          <a:bodyPr>
            <a:normAutofit fontScale="62500" lnSpcReduction="20000"/>
          </a:bodyPr>
          <a:lstStyle/>
          <a:p>
            <a:pPr marL="0" indent="0" algn="just" defTabSz="179388">
              <a:buNone/>
            </a:pPr>
            <a:r>
              <a:rPr lang="ru-RU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Јединствена регистрациона пријава оснивања правних лица и других субјеката и уписа у јединствени регистар пореских обвезника – друштво са ограниченом одговорношћу</a:t>
            </a:r>
          </a:p>
          <a:p>
            <a:pPr marL="0" indent="0" algn="just" defTabSz="179388">
              <a:buNone/>
            </a:pPr>
            <a:r>
              <a:rPr lang="ru-RU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Оснивачки акт друштва (одлука за једночлано друштво или уговор за вишечлано) са овереним потписима чланова друштва</a:t>
            </a:r>
          </a:p>
          <a:p>
            <a:pPr marL="0" indent="0" algn="just" defTabSz="179388">
              <a:buNone/>
            </a:pPr>
            <a:r>
              <a:rPr lang="ru-RU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Доказ о идентитету чланова друштва (за домаће физичко лице - фотокопија личне карте, а за страно – фотокопија пасоша, односно фотокопија личне карте, ако је издата странцу, односно извод из матичног регистра ако је оснивач правно лице које није регистровано у Регистру који води Агенција за привредне регистре)</a:t>
            </a:r>
          </a:p>
          <a:p>
            <a:pPr marL="0" indent="0" algn="just" defTabSz="179388">
              <a:buNone/>
            </a:pPr>
            <a:r>
              <a:rPr lang="ru-RU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Одлука о именовању заступника, ако није одређен оснивачким актом</a:t>
            </a:r>
          </a:p>
          <a:p>
            <a:pPr marL="0" indent="0" algn="just" defTabSz="179388">
              <a:buNone/>
            </a:pPr>
            <a:r>
              <a:rPr lang="ru-RU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Потврда банке о уплати новчаног улога, ако се улог уплаћује у друштво до оснивања, односно споразум чланова о процени вредности неновчаног улога или процена вредности неновчаног улога, ако се улог уноси у друштво до оснивања</a:t>
            </a:r>
          </a:p>
          <a:p>
            <a:pPr marL="0" indent="0" algn="just" defTabSz="179388">
              <a:buNone/>
            </a:pPr>
            <a:r>
              <a:rPr lang="ru-RU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Доказ о уплати накнаде за регистрацију оснивања  привредног друштва </a:t>
            </a:r>
            <a:endParaRPr lang="ru-RU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179388">
              <a:buNone/>
            </a:pPr>
            <a:r>
              <a:rPr lang="ru-RU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Доказ </a:t>
            </a:r>
            <a:r>
              <a:rPr lang="ru-RU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о уплати накнаде за регистрацију и објаву оснивачког акта 	</a:t>
            </a:r>
          </a:p>
          <a:p>
            <a:pPr marL="0" indent="0" algn="just" defTabSz="179388">
              <a:buNone/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065" y="6301788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7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4732" y="1577436"/>
            <a:ext cx="10515600" cy="1268096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еРегистрација оснивања предузетника</a:t>
            </a:r>
            <a:r>
              <a:rPr lang="ru-RU" sz="3600" dirty="0"/>
              <a:t/>
            </a:r>
            <a:br>
              <a:rPr lang="ru-RU" sz="3600" dirty="0"/>
            </a:b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24217" y="2370377"/>
            <a:ext cx="10515600" cy="3745294"/>
          </a:xfrm>
        </p:spPr>
        <p:txBody>
          <a:bodyPr>
            <a:normAutofit/>
          </a:bodyPr>
          <a:lstStyle/>
          <a:p>
            <a:pPr marL="0" indent="0" algn="just" defTabSz="179388">
              <a:buNone/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јануара 2018. године у Агенцији за привредне регистре је омогућено оснивање предузетника електронским путем.  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еРегистрацију оснивања предузетника потребно је да пунолетно физичко лице поседује: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квалификовани електронски сертификат (електронски потпис) издат од сертификационог тела у Републици Србији,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инсталиран читач електронских картица,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Visa, MasterCard или DinaCard платне картице за плаћање накнада.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065" y="6301788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5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217" y="1444270"/>
            <a:ext cx="10515600" cy="1423217"/>
          </a:xfrm>
        </p:spPr>
        <p:txBody>
          <a:bodyPr>
            <a:normAutofit/>
          </a:bodyPr>
          <a:lstStyle/>
          <a:p>
            <a:pPr algn="ctr"/>
            <a:r>
              <a:rPr lang="sr-Cyrl-CS" altLang="en-US" sz="3600" b="1" dirty="0">
                <a:latin typeface="Arial" panose="020B0604020202020204" pitchFamily="34" charset="0"/>
              </a:rPr>
              <a:t>ВИСИНЕ НАКНАДА ЗА ПРЕДУЗЕТНИКЕ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5854" y="2379216"/>
            <a:ext cx="10515600" cy="3869581"/>
          </a:xfrm>
        </p:spPr>
        <p:txBody>
          <a:bodyPr>
            <a:normAutofit fontScale="92500"/>
          </a:bodyPr>
          <a:lstStyle/>
          <a:p>
            <a:pPr algn="just">
              <a:lnSpc>
                <a:spcPct val="80000"/>
              </a:lnSpc>
              <a:buNone/>
              <a:defRPr/>
            </a:pPr>
            <a:endParaRPr lang="ru-RU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Накнада за оснивање предузетника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ru-RU" alt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Висина накнаде за регистрацију оснивања предузетника износи 1.500,00 динара,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ru-RU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   Висина накнаде за подношење електронске пријаве оснивања предузетника износи 1.000,00 динара.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ru-RU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Накнаде </a:t>
            </a:r>
            <a:r>
              <a:rPr lang="ru-RU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за промене података о предузетнику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ru-RU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None/>
              <a:defRPr/>
            </a:pPr>
            <a:r>
              <a:rPr lang="ru-RU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Висина накнаде за регистрацију промене података о предузетнику износи 750,00 динара.</a:t>
            </a:r>
          </a:p>
          <a:p>
            <a:pPr algn="just">
              <a:lnSpc>
                <a:spcPct val="110000"/>
              </a:lnSpc>
              <a:buNone/>
              <a:defRPr/>
            </a:pPr>
            <a:r>
              <a:rPr lang="ru-RU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   Ако се регистрационом пријавом захтева више промена, накнада од 750,00 динара увећава се за 400,00 динара по промени.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ru-RU" altLang="en-US" sz="1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065" y="6301788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45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217" y="1444270"/>
            <a:ext cx="10515600" cy="1423217"/>
          </a:xfrm>
        </p:spPr>
        <p:txBody>
          <a:bodyPr>
            <a:normAutofit/>
          </a:bodyPr>
          <a:lstStyle/>
          <a:p>
            <a:pPr algn="just"/>
            <a:r>
              <a:rPr lang="sr-Cyrl-CS" altLang="en-US" sz="3600" b="1" dirty="0">
                <a:latin typeface="Arial" panose="020B0604020202020204" pitchFamily="34" charset="0"/>
              </a:rPr>
              <a:t>ВИСИНЕ НАКНАДА ЗА ПРЕДУЗЕТНИКЕ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5854" y="2556769"/>
            <a:ext cx="10515600" cy="36920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Накнада за брисање предузетника</a:t>
            </a:r>
          </a:p>
          <a:p>
            <a:pPr marL="0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Висина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накнаде за брисање предузетника износи 1.200,00 динара.</a:t>
            </a:r>
          </a:p>
          <a:p>
            <a:pPr marL="0" indent="0">
              <a:buNone/>
            </a:pP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Накнаде за издавање извода, копија и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потврда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издавање извода о регистрованим подацима о предузетнику 900,00 динара,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 издавање преписа одлука регистратора 900,00 динара,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 издавање копије документа на основу кога је извршена регистрација, 30,00 динара по страни документа,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 издавање потврде да предузетник није регистрован у Регистру или да Регистар не садржи тражени податак који је, у складу са законом, предмет регистрације 500,00 динара,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 издавање потврде о правном следбеништву 800,00 динара по предузетнику,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 издавање потврде о подацима садржаним у документацији на основу које је извршена регистрација и историјски регистрованим подацима 500,00 динара по податку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друге остале накнаде...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179388">
              <a:buNone/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065" y="6301788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12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217" y="1444270"/>
            <a:ext cx="10515600" cy="1423217"/>
          </a:xfrm>
        </p:spPr>
        <p:txBody>
          <a:bodyPr>
            <a:normAutofit/>
          </a:bodyPr>
          <a:lstStyle/>
          <a:p>
            <a:pPr algn="just"/>
            <a:r>
              <a:rPr lang="ru-RU" altLang="en-US" sz="3600" b="1" dirty="0">
                <a:latin typeface="Arial" panose="020B0604020202020204" pitchFamily="34" charset="0"/>
              </a:rPr>
              <a:t>ВИСИНЕ НАКНАДА ЗА ПРИВРЕДНА </a:t>
            </a:r>
            <a:r>
              <a:rPr lang="ru-RU" altLang="en-US" sz="3600" b="1" dirty="0" smtClean="0">
                <a:latin typeface="Arial" panose="020B0604020202020204" pitchFamily="34" charset="0"/>
              </a:rPr>
              <a:t>ДРУШТВА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5854" y="2796466"/>
            <a:ext cx="10515600" cy="3505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Накнаде за оснивање привредних друштава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Накнада за регистрацију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оснивања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привредног субјекта, који се у складу са Законом о поступку регистрације у Агенцији за привредне регистре региструје у Регистар привредних субјеката, износи 4.900,00 динара. Приликом подношења регистрационе пријаве за оснивање привредног друштва (ОД, КД, ДОО и АД) уплаћује се и накнада за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регистрацију и објављивање оснивачког акта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у износу од 1.000,00 динара.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Накнада за оснивање једночланих и вишечланих ДОО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електронским путем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износи 4.500,00 динара.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Накнада за регистрацију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оснивања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огранка страног привредног друштва и представништва страног привредног друштва износи 4.900,00 динара.</a:t>
            </a:r>
          </a:p>
          <a:p>
            <a:pPr marL="0" indent="0" algn="just" defTabSz="179388">
              <a:buNone/>
            </a:pPr>
            <a:endParaRPr lang="ru-RU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065" y="6301788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6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Правни концепт оснивања посла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719" y="6431243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0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217" y="1444270"/>
            <a:ext cx="10515600" cy="1423217"/>
          </a:xfrm>
        </p:spPr>
        <p:txBody>
          <a:bodyPr>
            <a:normAutofit/>
          </a:bodyPr>
          <a:lstStyle/>
          <a:p>
            <a:pPr algn="just"/>
            <a:r>
              <a:rPr lang="ru-RU" altLang="en-US" sz="3600" b="1" dirty="0">
                <a:latin typeface="Arial" panose="020B0604020202020204" pitchFamily="34" charset="0"/>
              </a:rPr>
              <a:t>ВИСИНЕ НАКНАДА ЗА ПРИВРЕДНА </a:t>
            </a:r>
            <a:r>
              <a:rPr lang="ru-RU" altLang="en-US" sz="3600" b="1" dirty="0" smtClean="0">
                <a:latin typeface="Arial" panose="020B0604020202020204" pitchFamily="34" charset="0"/>
              </a:rPr>
              <a:t>ДРУШТВА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73" y="2573489"/>
            <a:ext cx="10515600" cy="387954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Накнаде за промене података о привредним друштвима</a:t>
            </a:r>
          </a:p>
          <a:p>
            <a:pPr algn="just">
              <a:lnSpc>
                <a:spcPct val="12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Накнада за благовремено поднету регистрациону пријаву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промене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података о привредном друштву, огранку страног привредног друштва и представништву страног привредног друштва, износи 2.800,00 динара.</a:t>
            </a:r>
          </a:p>
          <a:p>
            <a:pPr algn="just">
              <a:lnSpc>
                <a:spcPct val="12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Ако се регистрационом пријавом захтева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више промена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накнада од 2.800,00 динара увећава се за 1.400,00 динара по промени.</a:t>
            </a:r>
          </a:p>
          <a:p>
            <a:pPr algn="just">
              <a:lnSpc>
                <a:spcPct val="12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Додатна накнада за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неблаговремено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поднету регистрациону пријаву промене података о привредном субјекту привредног субјекта из Регистра износи 6.000,00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</a:p>
          <a:p>
            <a:pPr algn="just">
              <a:lnSpc>
                <a:spcPct val="120000"/>
              </a:lnSpc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Накнада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за упис и промену привредне делатности удружења износи 2.800,00 динара.</a:t>
            </a:r>
          </a:p>
          <a:p>
            <a:pPr algn="just">
              <a:lnSpc>
                <a:spcPct val="12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Накнада за регистрацију промене правне форме је 4.900,00 динара.</a:t>
            </a:r>
          </a:p>
          <a:p>
            <a:pPr algn="just">
              <a:lnSpc>
                <a:spcPct val="12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Накнада за регистрацију статусне промене износи 5.500,00 динара по привредном субјекту који учествује у статусној промени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друге остале накнаде...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179388">
              <a:buNone/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065" y="6301788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5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217" y="1444271"/>
            <a:ext cx="10515600" cy="1192398"/>
          </a:xfrm>
        </p:spPr>
        <p:txBody>
          <a:bodyPr>
            <a:normAutofit/>
          </a:bodyPr>
          <a:lstStyle/>
          <a:p>
            <a:pPr algn="just"/>
            <a:r>
              <a:rPr lang="ru-RU" altLang="en-US" sz="3600" b="1" dirty="0">
                <a:latin typeface="Arial" panose="020B0604020202020204" pitchFamily="34" charset="0"/>
              </a:rPr>
              <a:t>ДАЉИ КОРАЦИ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5854" y="2636668"/>
            <a:ext cx="10515600" cy="3879542"/>
          </a:xfrm>
        </p:spPr>
        <p:txBody>
          <a:bodyPr>
            <a:normAutofit/>
          </a:bodyPr>
          <a:lstStyle/>
          <a:p>
            <a:pPr marL="0" indent="0" algn="just" defTabSz="179388">
              <a:buNone/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065" y="6301788"/>
            <a:ext cx="5011346" cy="42675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89333"/>
              </p:ext>
            </p:extLst>
          </p:nvPr>
        </p:nvGraphicFramePr>
        <p:xfrm>
          <a:off x="763893" y="2636667"/>
          <a:ext cx="10775924" cy="2871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975">
                  <a:extLst>
                    <a:ext uri="{9D8B030D-6E8A-4147-A177-3AD203B41FA5}">
                      <a16:colId xmlns:a16="http://schemas.microsoft.com/office/drawing/2014/main" xmlns="" val="569524763"/>
                    </a:ext>
                  </a:extLst>
                </a:gridCol>
                <a:gridCol w="7183949">
                  <a:extLst>
                    <a:ext uri="{9D8B030D-6E8A-4147-A177-3AD203B41FA5}">
                      <a16:colId xmlns:a16="http://schemas.microsoft.com/office/drawing/2014/main" xmlns="" val="2697737360"/>
                    </a:ext>
                  </a:extLst>
                </a:gridCol>
              </a:tblGrid>
              <a:tr h="5520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Печаторезац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Израда печата код овлашћеног печаторесца, уз решење о оснивању из АПР-а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625799"/>
                  </a:ext>
                </a:extLst>
              </a:tr>
              <a:tr h="5520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Пословна банка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Отварање рачуна у пословној банци - обавезну документацију видети на сајту банке код које се отвара рачун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1050215"/>
                  </a:ext>
                </a:extLst>
              </a:tr>
              <a:tr h="17130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Пореска управа</a:t>
                      </a:r>
                    </a:p>
                    <a:p>
                      <a:pPr algn="just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Документација за предузетнике: Образац ПП ДГ 1С (електронски); Копија решења о оснивању из АПР-а; Фотокопија личне карте; Уговор о отварању рачуна код пословне банке и картон депонованих потписа; Пријава на социјално осигурање; Уговор са књиговодственом агенцијом о вођењу пословних књига; Доказ о седишту обављања делатности; М-1 образац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Изјава да нема запослених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036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247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217" y="1444271"/>
            <a:ext cx="10515600" cy="1192398"/>
          </a:xfrm>
        </p:spPr>
        <p:txBody>
          <a:bodyPr>
            <a:normAutofit/>
          </a:bodyPr>
          <a:lstStyle/>
          <a:p>
            <a:pPr algn="just"/>
            <a:r>
              <a:rPr lang="ru-RU" altLang="en-US" sz="3600" b="1" dirty="0">
                <a:latin typeface="Arial" panose="020B0604020202020204" pitchFamily="34" charset="0"/>
              </a:rPr>
              <a:t>ДАЉИ КОРАЦИ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5854" y="2636668"/>
            <a:ext cx="10515600" cy="3879542"/>
          </a:xfrm>
        </p:spPr>
        <p:txBody>
          <a:bodyPr>
            <a:normAutofit/>
          </a:bodyPr>
          <a:lstStyle/>
          <a:p>
            <a:pPr marL="0" indent="0" algn="just" defTabSz="179388">
              <a:buNone/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065" y="6301788"/>
            <a:ext cx="5011346" cy="42675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47960"/>
              </p:ext>
            </p:extLst>
          </p:nvPr>
        </p:nvGraphicFramePr>
        <p:xfrm>
          <a:off x="849874" y="2216393"/>
          <a:ext cx="10775924" cy="218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975">
                  <a:extLst>
                    <a:ext uri="{9D8B030D-6E8A-4147-A177-3AD203B41FA5}">
                      <a16:colId xmlns:a16="http://schemas.microsoft.com/office/drawing/2014/main" xmlns="" val="569524763"/>
                    </a:ext>
                  </a:extLst>
                </a:gridCol>
                <a:gridCol w="7183949">
                  <a:extLst>
                    <a:ext uri="{9D8B030D-6E8A-4147-A177-3AD203B41FA5}">
                      <a16:colId xmlns:a16="http://schemas.microsoft.com/office/drawing/2014/main" xmlns="" val="2697737360"/>
                    </a:ext>
                  </a:extLst>
                </a:gridCol>
              </a:tblGrid>
              <a:tr h="1713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Пореска управа</a:t>
                      </a:r>
                    </a:p>
                    <a:p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Документација за доо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sr-Cyrl-C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Образац ПППДП (електронски); Копија решења о оснивању из АПР-а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Потврда о добијеном ПИБ-у; Уговор о отварању рачуна код пословне банке и картон депонованих потписа; Пријава на социјално осигурање за оснивача; Уговор са књиговодственом агенцијом о вођењу пословних књига; Доказ о седишту обављања делатности; М-1 образац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Изјава да нема запослени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8223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779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62000" y="1239676"/>
            <a:ext cx="10515600" cy="1325563"/>
          </a:xfrm>
        </p:spPr>
        <p:txBody>
          <a:bodyPr/>
          <a:lstStyle/>
          <a:p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Примери докумената</a:t>
            </a:r>
            <a:r>
              <a:rPr lang="sr-Cyrl-RS" dirty="0" smtClean="0"/>
              <a:t> </a:t>
            </a:r>
            <a:r>
              <a:rPr lang="sr-Latn-RS" sz="3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практични рад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2929223"/>
            <a:ext cx="5181600" cy="3247740"/>
          </a:xfrm>
        </p:spPr>
        <p:txBody>
          <a:bodyPr>
            <a:normAutofit/>
          </a:bodyPr>
          <a:lstStyle/>
          <a:p>
            <a:pPr marL="0" indent="0" algn="just" defTabSz="179388">
              <a:buNone/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875065" y="2253751"/>
            <a:ext cx="2916706" cy="384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5065" y="6301788"/>
            <a:ext cx="5011346" cy="4267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727" y="2289076"/>
            <a:ext cx="2944647" cy="383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47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8"/>
          <p:cNvSpPr txBox="1">
            <a:spLocks/>
          </p:cNvSpPr>
          <p:nvPr/>
        </p:nvSpPr>
        <p:spPr>
          <a:xfrm>
            <a:off x="419877" y="2147597"/>
            <a:ext cx="11286347" cy="2368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ПОДРШКА ЕВРОПСКЕ УНИЈЕ АКТИВНОМ УКЉУЧИВАЊУ МЛАДИХ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R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 документа, информације, материјале и фотографије можете преузети на званичној интернет презентацији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Inclusion</a:t>
            </a:r>
            <a:r>
              <a:rPr lang="sr-Cyrl-R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пројекта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@www.ukljucivanjemladih.rs</a:t>
            </a:r>
            <a:endParaRPr lang="sr-Latn-R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943" y="6248798"/>
            <a:ext cx="5011346" cy="42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668" y="6315860"/>
            <a:ext cx="280440" cy="359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793" y="6270135"/>
            <a:ext cx="835224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82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09800" y="2140584"/>
            <a:ext cx="77724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en-US" sz="28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Питања и помоћ</a:t>
            </a:r>
            <a:r>
              <a:rPr lang="sr-Latn-RS" altLang="en-US" sz="28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sr-Latn-CS" altLang="en-US" sz="28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sr-Cyrl-RS" altLang="en-US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Лазар Дорошков</a:t>
            </a:r>
            <a:endParaRPr lang="sr-Latn-RS" altLang="en-US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sr-Latn-RS" altLang="en-US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Key expert </a:t>
            </a:r>
            <a:r>
              <a:rPr lang="sr-Latn-CS" altLang="en-US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Youth Inclusion</a:t>
            </a:r>
            <a:endParaRPr lang="sr-Latn-CS" altLang="en-US" b="1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+381</a:t>
            </a:r>
            <a:r>
              <a:rPr lang="sr-Latn-CS" altLang="en-US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60</a:t>
            </a:r>
            <a:r>
              <a:rPr lang="sr-Latn-CS" altLang="en-US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5670890</a:t>
            </a:r>
            <a:endParaRPr lang="sr-Latn-CS" altLang="en-US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sr-Cyrl-R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Е-маил</a:t>
            </a:r>
            <a:r>
              <a:rPr lang="sr-Latn-R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: ldoroskov</a:t>
            </a:r>
            <a:r>
              <a:rPr lang="en-GB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@</a:t>
            </a:r>
            <a:r>
              <a:rPr lang="sr-Latn-R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gmail.com</a:t>
            </a:r>
            <a:endParaRPr lang="sr-Latn-CS" altLang="en-US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sr-Latn-CS" altLang="en-US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  <a:hlinkClick r:id="rId3"/>
              </a:rPr>
              <a:t>www.ukljucivanjemladih.rs</a:t>
            </a:r>
            <a:endParaRPr lang="en-US" altLang="en-US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/>
            <a:endParaRPr lang="sr-Cyrl-RS" altLang="en-US" sz="2000" b="1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sr-Cyrl-RS" altLang="en-US" sz="20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Хвала </a:t>
            </a:r>
            <a:r>
              <a:rPr lang="sr-Cyrl-RS" altLang="en-US" sz="20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Вам на пажњи!</a:t>
            </a:r>
            <a:endParaRPr lang="sr-Latn-CS" altLang="en-US" sz="20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654" y="6178677"/>
            <a:ext cx="5011346" cy="426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97" y="6154290"/>
            <a:ext cx="371888" cy="408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292" y="6203062"/>
            <a:ext cx="280440" cy="359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639" y="6178677"/>
            <a:ext cx="835224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4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2790" y="1465956"/>
            <a:ext cx="10515600" cy="1325563"/>
          </a:xfrm>
        </p:spPr>
        <p:txBody>
          <a:bodyPr>
            <a:normAutofit/>
          </a:bodyPr>
          <a:lstStyle/>
          <a:p>
            <a:r>
              <a:rPr lang="sr-Cyrl-CS" altLang="en-US" sz="3600" b="1" dirty="0">
                <a:latin typeface="Arial" panose="020B0604020202020204" pitchFamily="34" charset="0"/>
              </a:rPr>
              <a:t>ПРАВНИ </a:t>
            </a:r>
            <a:r>
              <a:rPr lang="sr-Cyrl-CS" altLang="en-US" sz="3600" b="1" dirty="0" smtClean="0">
                <a:latin typeface="Arial" panose="020B0604020202020204" pitchFamily="34" charset="0"/>
              </a:rPr>
              <a:t>ОКВИР ПОСЛОВАЊА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689933"/>
            <a:ext cx="10515600" cy="3487029"/>
          </a:xfrm>
        </p:spPr>
        <p:txBody>
          <a:bodyPr>
            <a:normAutofit/>
          </a:bodyPr>
          <a:lstStyle/>
          <a:p>
            <a:pPr algn="just">
              <a:buFontTx/>
              <a:buChar char="•"/>
            </a:pPr>
            <a:r>
              <a:rPr lang="sr-Cyrl-C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Закон о привредним друштвима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r-Latn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Службени гласник РС</a:t>
            </a:r>
            <a:r>
              <a:rPr lang="sr-Latn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бр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36/2011, 99/2011, 83/2014 -</a:t>
            </a:r>
            <a:r>
              <a:rPr lang="sr-Latn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акон</a:t>
            </a:r>
            <a:r>
              <a:rPr lang="sr-Latn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sr-Latn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5/2015)</a:t>
            </a:r>
            <a:endParaRPr lang="sr-Cyrl-C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sl-SI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Закон о</a:t>
            </a:r>
            <a:r>
              <a:rPr lang="sl-SI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поступку регистрације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Агенцији за привредне регистре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’’Службени гласник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РС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’’, бр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99/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и 83/2014 )</a:t>
            </a:r>
            <a:endParaRPr lang="sr-Cyrl-C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sr-Cyrl-C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Правилник о садржини Регистра привредних субјеката и документацији потребној за регистрацију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r-Latn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Службени гласник РС</a:t>
            </a:r>
            <a:r>
              <a:rPr lang="sr-Latn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бр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42/2016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r-Cyrl-C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•"/>
            </a:pPr>
            <a:r>
              <a:rPr lang="sr-Cyrl-C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Одлука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sr-Cyrl-C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накнадама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за послове регистрације и друге услуге које пружа Агенција за привредне регистре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Службени гласник РС</a:t>
            </a:r>
            <a:r>
              <a:rPr lang="sr-Latn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бр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119/2013, 138/2014, 45/2015, 106/2015, 32/2016 и</a:t>
            </a:r>
            <a:r>
              <a:rPr lang="sr-Cyrl-C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60/2016)</a:t>
            </a:r>
          </a:p>
          <a:p>
            <a:pPr algn="just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7411" y="6301788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1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597" y="6248798"/>
            <a:ext cx="5011346" cy="42675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2942" y="1368234"/>
            <a:ext cx="10515600" cy="1325563"/>
          </a:xfrm>
        </p:spPr>
        <p:txBody>
          <a:bodyPr>
            <a:normAutofit/>
          </a:bodyPr>
          <a:lstStyle/>
          <a:p>
            <a:r>
              <a:rPr lang="sr-Cyrl-CS" altLang="en-US" sz="3600" b="1" dirty="0">
                <a:latin typeface="Arial" panose="020B0604020202020204" pitchFamily="34" charset="0"/>
              </a:rPr>
              <a:t>ПРИВРЕДНИ СУБЈЕКТИ - ПОЈАМ</a:t>
            </a:r>
            <a:endParaRPr lang="en-US" sz="3600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058854"/>
              </p:ext>
            </p:extLst>
          </p:nvPr>
        </p:nvGraphicFramePr>
        <p:xfrm>
          <a:off x="652463" y="2506663"/>
          <a:ext cx="105156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82479847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515022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530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ПРЕДУЗЕТНИК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Пословно способно </a:t>
                      </a: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физичко лице</a:t>
                      </a:r>
                      <a:r>
                        <a:rPr kumimoji="0" lang="ru-R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које обавља делатност у циљу остваривања прихода и које је као такво регистровано у складу са законом о регистрацији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671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ПРИВРЕДНО ДРУШТВО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Правно лице</a:t>
                      </a:r>
                      <a:r>
                        <a:rPr kumimoji="0" lang="sr-Cyrl-C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које оснивачким актом оснивају правна или физичка лица ради обављања делатности у циљу стицања добити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001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95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387044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ОБЛИЦИ ОРГАНИЗОВАЊА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921" y="6248798"/>
            <a:ext cx="5011346" cy="426757"/>
          </a:xfrm>
          <a:prstGeom prst="rect">
            <a:avLst/>
          </a:prstGeom>
        </p:spPr>
      </p:pic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849615"/>
              </p:ext>
            </p:extLst>
          </p:nvPr>
        </p:nvGraphicFramePr>
        <p:xfrm>
          <a:off x="838200" y="2356558"/>
          <a:ext cx="10515600" cy="37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396006587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3120991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778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ПРЕДУЗЕТНИК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Салон, радионица, агенција, занатска, услужна, угоститељска, трговинска радња, канцеларија, сервис, ординација, студио, такси/ауто превозник, биро...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955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ПРИВРЕДНО ДРУШТВО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ДРУШТВА ЛИЦА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Ортачко друштво – 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Командитно друштво - КД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sr-Cyrl-C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ДРУШТВА КАПИТАЛА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Друштво са ограниченом одговорношћу – ДОО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sr-Cyrl-C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Акционарско друштво (отворено/затворено) - АД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046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50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689292"/>
            <a:ext cx="10515600" cy="1325563"/>
          </a:xfrm>
        </p:spPr>
        <p:txBody>
          <a:bodyPr>
            <a:normAutofit/>
          </a:bodyPr>
          <a:lstStyle/>
          <a:p>
            <a:r>
              <a:rPr lang="sr-Cyrl-CS" altLang="en-US" sz="3600" b="1" dirty="0">
                <a:latin typeface="Arial" panose="020B0604020202020204" pitchFamily="34" charset="0"/>
              </a:rPr>
              <a:t>ПРИВРЕДНИ СУБЈЕКТИ – КО МОЖЕ БИТИ ОСНИВАЧ?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496087"/>
              </p:ext>
            </p:extLst>
          </p:nvPr>
        </p:nvGraphicFramePr>
        <p:xfrm>
          <a:off x="838200" y="2774325"/>
          <a:ext cx="105156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356360591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1114051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918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ПРЕДУЗЕТНИК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Незапослено лице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 у радном односу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Пензионер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9882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ПРИВРЕДНО ДРУШТВО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Незапослено лице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 у радном односу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Пензионер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Привредни субјект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493244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432" y="6326174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5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92589"/>
            <a:ext cx="10515600" cy="1325563"/>
          </a:xfrm>
        </p:spPr>
        <p:txBody>
          <a:bodyPr>
            <a:normAutofit/>
          </a:bodyPr>
          <a:lstStyle/>
          <a:p>
            <a:r>
              <a:rPr lang="sr-Cyrl-CS" altLang="en-US" sz="3600" b="1" dirty="0">
                <a:latin typeface="Arial" panose="020B0604020202020204" pitchFamily="34" charset="0"/>
              </a:rPr>
              <a:t>ПРИВРЕДНО ДРУШТВО ИЛИ ПРЕДУЗЕТНИК – ШТА РЕГИСТРОВАТИ?</a:t>
            </a:r>
            <a:endParaRPr lang="en-US" sz="3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851578"/>
              </p:ext>
            </p:extLst>
          </p:nvPr>
        </p:nvGraphicFramePr>
        <p:xfrm>
          <a:off x="838200" y="2620063"/>
          <a:ext cx="10515600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81992008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73911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Предузетник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ДОО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511011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Одговорност за обавезе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8338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Предузетник за све обавезе настале у вези са обављањем своје делатности одговара целокупном својом имовином и у ту имовину улази и имовина коју стиче у вези са обављањем делатности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Одговорност за обавезе не престаје брисањем предузетника из регистра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привредних друштава одговорност је различито одређена, с обзиром на облик у коме се организују. Д.О.О. одговара за све своје обавезе целокупном имовином док оснивачи/чланови Д.О.О. не одговарају својом имовином за обавезе свог Д.О.О, односно оснивачи одговарају у границама уложених средстава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4822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Оснивачки улог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4789416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улога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ru-RU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Новац, ствари, права, рад</a:t>
                      </a:r>
                      <a:endParaRPr kumimoji="0" lang="ru-RU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xmlns="" val="171973955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065" y="6248798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0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9704" y="1945350"/>
            <a:ext cx="10515600" cy="1325563"/>
          </a:xfrm>
        </p:spPr>
        <p:txBody>
          <a:bodyPr>
            <a:normAutofit/>
          </a:bodyPr>
          <a:lstStyle/>
          <a:p>
            <a:r>
              <a:rPr lang="sr-Cyrl-CS" altLang="en-US" sz="3600" b="1" dirty="0">
                <a:latin typeface="Arial" panose="020B0604020202020204" pitchFamily="34" charset="0"/>
              </a:rPr>
              <a:t>ПРИВРЕДНО ДРУШТВО ИЛИ ПРЕДУЗЕТНИК – ШТА РЕГИСТРОВАТИ?</a:t>
            </a:r>
            <a:endParaRPr lang="en-US" sz="3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227645"/>
              </p:ext>
            </p:extLst>
          </p:nvPr>
        </p:nvGraphicFramePr>
        <p:xfrm>
          <a:off x="838200" y="3334595"/>
          <a:ext cx="10515600" cy="2514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81992008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73911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Предузетник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ДОО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511011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Опорезивање и вођење књиговодства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8338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Могућност паушалног плаћања пореза/према оствареној добити, без обавезе вођења књига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Плаћање пореза према оствареној добити, двојно књиговодство </a:t>
                      </a:r>
                    </a:p>
                    <a:p>
                      <a:pPr algn="just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4822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Промена правне форме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4789416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Предузетник може извршити прелазак у ДОО </a:t>
                      </a:r>
                    </a:p>
                  </a:txBody>
                  <a:tcPr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Д.О.О. не може променити правну форму у предузетника </a:t>
                      </a: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xmlns="" val="171973955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065" y="6248798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" y="6248798"/>
            <a:ext cx="371888" cy="40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7" y="6306263"/>
            <a:ext cx="280440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377" y="6301788"/>
            <a:ext cx="835224" cy="4511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217" y="1444270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РЕГИСТРАЦИЈА - НАДЛЕЖНОСТ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5854" y="2769833"/>
            <a:ext cx="10515600" cy="321371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Агенција за привредне регистре је надлежна за вођење Регистра привредних субјеката, који је од 2009. године електронски регистар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Регистар привредних субјеката је јединствена, централна, јавна, електронска база података о привредним субјектима, формирана за територију РС у коју се подаци уносе и чувају, у складу са законом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оквиру Регистра привредних субјеката су успостављене одвојене електронске базе података – база о привредним друштвима и база о предузетницима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Сајт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АПР-а www.apr.gov.rs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065" y="6301788"/>
            <a:ext cx="501134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24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1513</Words>
  <Application>Microsoft Office PowerPoint</Application>
  <PresentationFormat>Widescreen</PresentationFormat>
  <Paragraphs>162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Helvetica Light</vt:lpstr>
      <vt:lpstr>Roboto</vt:lpstr>
      <vt:lpstr>Verdana</vt:lpstr>
      <vt:lpstr>Wingdings</vt:lpstr>
      <vt:lpstr>Office tema</vt:lpstr>
      <vt:lpstr>PowerPoint Presentation</vt:lpstr>
      <vt:lpstr>Правни концепт оснивања посла</vt:lpstr>
      <vt:lpstr>ПРАВНИ ОКВИР ПОСЛОВАЊА</vt:lpstr>
      <vt:lpstr>ПРИВРЕДНИ СУБЈЕКТИ - ПОЈАМ</vt:lpstr>
      <vt:lpstr>ОБЛИЦИ ОРГАНИЗОВАЊА</vt:lpstr>
      <vt:lpstr>ПРИВРЕДНИ СУБЈЕКТИ – КО МОЖЕ БИТИ ОСНИВАЧ?</vt:lpstr>
      <vt:lpstr>ПРИВРЕДНО ДРУШТВО ИЛИ ПРЕДУЗЕТНИК – ШТА РЕГИСТРОВАТИ?</vt:lpstr>
      <vt:lpstr>ПРИВРЕДНО ДРУШТВО ИЛИ ПРЕДУЗЕТНИК – ШТА РЕГИСТРОВАТИ?</vt:lpstr>
      <vt:lpstr>РЕГИСТРАЦИЈА - НАДЛЕЖНОСТ</vt:lpstr>
      <vt:lpstr>РЕГИСТРАЦИЈА - НАДЛЕЖНОСТ</vt:lpstr>
      <vt:lpstr>ПРЕДМЕТ РЕГИСТРАЦИЈЕ</vt:lpstr>
      <vt:lpstr>„ONE STOP SHOP”</vt:lpstr>
      <vt:lpstr>ПОСТУПАК  РЕГИСТРАЦИЈЕ</vt:lpstr>
      <vt:lpstr>ПОТРЕБНА ДОКУМЕНТАЦИЈА ЗА ОСНИВАЊЕ ПРЕДУЗЕТНИКА</vt:lpstr>
      <vt:lpstr>ПОТРЕБНА ДОКУМЕНТАЦИЈА ЗА ОСНИВАЊЕ ДОО </vt:lpstr>
      <vt:lpstr>еРегистрација оснивања предузетника </vt:lpstr>
      <vt:lpstr>ВИСИНЕ НАКНАДА ЗА ПРЕДУЗЕТНИКЕ</vt:lpstr>
      <vt:lpstr>ВИСИНЕ НАКНАДА ЗА ПРЕДУЗЕТНИКЕ</vt:lpstr>
      <vt:lpstr>ВИСИНЕ НАКНАДА ЗА ПРИВРЕДНА ДРУШТВА</vt:lpstr>
      <vt:lpstr>ВИСИНЕ НАКНАДА ЗА ПРИВРЕДНА ДРУШТВА</vt:lpstr>
      <vt:lpstr>ДАЉИ КОРАЦИ</vt:lpstr>
      <vt:lpstr>ДАЉИ КОРАЦИ</vt:lpstr>
      <vt:lpstr>Примери докумената – практични рад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Marko Zakovski</dc:creator>
  <cp:lastModifiedBy>Korisnik</cp:lastModifiedBy>
  <cp:revision>67</cp:revision>
  <cp:lastPrinted>2020-01-14T09:46:00Z</cp:lastPrinted>
  <dcterms:created xsi:type="dcterms:W3CDTF">2018-07-23T14:48:56Z</dcterms:created>
  <dcterms:modified xsi:type="dcterms:W3CDTF">2020-02-05T13:37:50Z</dcterms:modified>
</cp:coreProperties>
</file>